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embeddedFontLst>
    <p:embeddedFont>
      <p:font typeface="AQJFPN+Corbel"/>
      <p:regular r:id="rId39"/>
    </p:embeddedFont>
    <p:embeddedFont>
      <p:font typeface="LJGWRW+Arial-BoldMT"/>
      <p:regular r:id="rId40"/>
    </p:embeddedFont>
    <p:embeddedFont>
      <p:font typeface="IUUBOO+SymbolMT"/>
      <p:regular r:id="rId41"/>
    </p:embeddedFont>
    <p:embeddedFont>
      <p:font typeface="GCOIBU+ArialMT"/>
      <p:regular r:id="rId42"/>
    </p:embeddedFont>
    <p:embeddedFont>
      <p:font typeface="RVNLOE+Corbel-Italic"/>
      <p:regular r:id="rId43"/>
    </p:embeddedFont>
    <p:embeddedFont>
      <p:font typeface="RPJNME+TimesNewRomanPSMT"/>
      <p:regular r:id="rId44"/>
    </p:embeddedFont>
    <p:embeddedFont>
      <p:font typeface="SJFGHL+TimesNewRomanPS-BoldMT"/>
      <p:regular r:id="rId45"/>
    </p:embeddedFont>
    <p:embeddedFont>
      <p:font typeface="LNJOFT+Arial-BoldItalicMT"/>
      <p:regular r:id="rId46"/>
    </p:embeddedFont>
    <p:embeddedFont>
      <p:font typeface="DSKRLP+Wingdings-Regular"/>
      <p:regular r:id="rId4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font" Target="fonts/font1.fntdata" /><Relationship Id="rId4" Type="http://schemas.openxmlformats.org/officeDocument/2006/relationships/theme" Target="theme/theme1.xml" /><Relationship Id="rId40" Type="http://schemas.openxmlformats.org/officeDocument/2006/relationships/font" Target="fonts/font2.fntdata" /><Relationship Id="rId41" Type="http://schemas.openxmlformats.org/officeDocument/2006/relationships/font" Target="fonts/font3.fntdata" /><Relationship Id="rId42" Type="http://schemas.openxmlformats.org/officeDocument/2006/relationships/font" Target="fonts/font4.fntdata" /><Relationship Id="rId43" Type="http://schemas.openxmlformats.org/officeDocument/2006/relationships/font" Target="fonts/font5.fntdata" /><Relationship Id="rId44" Type="http://schemas.openxmlformats.org/officeDocument/2006/relationships/font" Target="fonts/font6.fntdata" /><Relationship Id="rId45" Type="http://schemas.openxmlformats.org/officeDocument/2006/relationships/font" Target="fonts/font7.fntdata" /><Relationship Id="rId46" Type="http://schemas.openxmlformats.org/officeDocument/2006/relationships/font" Target="fonts/font8.fntdata" /><Relationship Id="rId47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hyperlink" Target="https://disk.yandex.ru/i/fysAFbuurM6L4A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Relationship Id="rId3" Type="http://schemas.openxmlformats.org/officeDocument/2006/relationships/hyperlink" Target="mailto:pp.distant2020@mail.ru" TargetMode="Ex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Relationship Id="rId3" Type="http://schemas.openxmlformats.org/officeDocument/2006/relationships/hyperlink" Target="https://fmza.ru" TargetMode="Ex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hyperlink" Target="http://www.google.ru/url?sa=i&amp;rct=j&amp;q=&amp;esrc=s&amp;source=images&amp;cd=&amp;cad=rja&amp;uact=8&amp;ved=0ahUKEwje9seq4N_QAhVIBywKHVa_BqMQjRwIBw&amp;url=http://viveris.ru/read/570/sila_rukopojatiya_-_indikator_sostoyaniya_zdorovya_i_uma&amp;bvm=bv.139782543,d.bGg&amp;psig=AFQjCNG49ynZJOAfihg9eMtxnbpgB-DiAg&amp;ust=1481120052000531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0270" y="240214"/>
            <a:ext cx="6693668" cy="1784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453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320e04"/>
                </a:solidFill>
                <a:latin typeface="AQJFPN+Corbel"/>
                <a:cs typeface="AQJFPN+Corbel"/>
              </a:rPr>
              <a:t>ФГБОУꢀВОꢀОрГМУꢀМинздраваꢀРоссии</a:t>
            </a:r>
          </a:p>
          <a:p>
            <a:pPr marL="159642" marR="0">
              <a:lnSpc>
                <a:spcPts val="2709"/>
              </a:lnSpc>
              <a:spcBef>
                <a:spcPts val="1010"/>
              </a:spcBef>
              <a:spcAft>
                <a:spcPts val="0"/>
              </a:spcAft>
            </a:pPr>
            <a:r>
              <a:rPr dirty="0" sz="2600">
                <a:solidFill>
                  <a:srgbClr val="320e04"/>
                </a:solidFill>
                <a:latin typeface="AQJFPN+Corbel"/>
                <a:cs typeface="AQJFPN+Corbel"/>
              </a:rPr>
              <a:t>Кафедраꢀполиклиническойꢀпедиатрии</a:t>
            </a:r>
          </a:p>
          <a:p>
            <a:pPr marL="0" marR="0">
              <a:lnSpc>
                <a:spcPts val="2709"/>
              </a:lnSpc>
              <a:spcBef>
                <a:spcPts val="1010"/>
              </a:spcBef>
              <a:spcAft>
                <a:spcPts val="0"/>
              </a:spcAft>
            </a:pPr>
            <a:r>
              <a:rPr dirty="0" sz="2600">
                <a:solidFill>
                  <a:srgbClr val="320e04"/>
                </a:solidFill>
                <a:latin typeface="AQJFPN+Corbel"/>
                <a:cs typeface="AQJFPN+Corbel"/>
              </a:rPr>
              <a:t>Заведующийꢀкафедройꢀд.м.н.ꢀИ.В.Зорин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7010" y="2083415"/>
            <a:ext cx="10201655" cy="347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0817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ОРГАНИЗАЦИЯ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И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МЕТОДИЧЕСКОЕ</a:t>
            </a:r>
          </a:p>
          <a:p>
            <a:pPr marL="3009106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ОБЕСПЕЧЕНИЕ</a:t>
            </a:r>
          </a:p>
          <a:p>
            <a:pPr marL="1032271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«КЛИНИЧЕСКОГО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ПРАКТИКУМА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ПО</a:t>
            </a:r>
          </a:p>
          <a:p>
            <a:pPr marL="184844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ПЕДИАТРИИ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в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12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семестре»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ДЛЯ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СТУДЕНТОВ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6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КУРСА</a:t>
            </a:r>
            <a:r>
              <a:rPr dirty="0" sz="3200" spc="-419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ПЕДИАТРИЧЕСКОГО</a:t>
            </a:r>
          </a:p>
          <a:p>
            <a:pPr marL="317877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ФАКУЛЬТЕТА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1979" y="5588683"/>
            <a:ext cx="3396381" cy="104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66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Доцент</a:t>
            </a:r>
            <a:r>
              <a:rPr dirty="0" sz="2000" spc="413" b="1">
                <a:solidFill>
                  <a:srgbClr val="2a6d7d"/>
                </a:solidFill>
                <a:latin typeface="Corbel"/>
                <a:cs typeface="Corbel"/>
              </a:rPr>
              <a:t> 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Нестеренко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 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Е.В.</a:t>
            </a:r>
          </a:p>
          <a:p>
            <a:pPr marL="0" marR="0">
              <a:lnSpc>
                <a:spcPts val="2083"/>
              </a:lnSpc>
              <a:spcBef>
                <a:spcPts val="1026"/>
              </a:spcBef>
              <a:spcAft>
                <a:spcPts val="0"/>
              </a:spcAft>
            </a:pP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Оренбург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 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07.01.2025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 </a:t>
            </a:r>
            <a:r>
              <a:rPr dirty="0" sz="2000" b="1">
                <a:solidFill>
                  <a:srgbClr val="2a6d7d"/>
                </a:solidFill>
                <a:latin typeface="Corbel"/>
                <a:cs typeface="Corbel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2697" y="398011"/>
            <a:ext cx="826791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БАЗЫ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ПРАКТИКУМА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ДЛЯ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СТУДЕНТОВ</a:t>
            </a:r>
          </a:p>
          <a:p>
            <a:pPr marL="33039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ПЕДИАТРИЧЕСКОГО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ФАКУЛЬТЕТА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4385" y="572055"/>
            <a:ext cx="11868640" cy="222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198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>
                <a:solidFill>
                  <a:srgbClr val="572314"/>
                </a:solidFill>
                <a:latin typeface="AQJFPN+Corbel"/>
                <a:cs typeface="AQJFPN+Corbel"/>
              </a:rPr>
              <a:t>Работаꢀвꢀдетскихꢀполиклиниках</a:t>
            </a:r>
          </a:p>
          <a:p>
            <a:pPr marL="0" marR="0">
              <a:lnSpc>
                <a:spcPts val="2813"/>
              </a:lnSpc>
              <a:spcBef>
                <a:spcPts val="359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Вꢀпервыйꢀденьꢀработыꢀсꢀучастковымꢀпедиатромꢀвамꢀнеобходимоꢀ</a:t>
            </a:r>
          </a:p>
          <a:p>
            <a:pPr marL="28346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обратитьсяꢀкꢀзаведующемуꢀдетскойꢀполиклиникойꢀиꢀприкрепитьсяꢀ</a:t>
            </a:r>
          </a:p>
          <a:p>
            <a:pPr marL="283464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кꢀучастковомуꢀврачуꢀпедиатруꢀдляꢀсовместнойꢀработы.ꢀ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4385" y="2250498"/>
            <a:ext cx="9468558" cy="869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Вꢀтечениеꢀ</a:t>
            </a:r>
            <a:r>
              <a:rPr dirty="0" sz="2700">
                <a:solidFill>
                  <a:srgbClr val="ff0000"/>
                </a:solidFill>
                <a:latin typeface="AQJFPN+Corbel"/>
                <a:cs typeface="AQJFPN+Corbel"/>
              </a:rPr>
              <a:t>44ꢀ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дняꢀработаетеꢀпоꢀскользящемуꢀграфикуꢀ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7849" y="2579682"/>
            <a:ext cx="4130697" cy="871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закрепленногоꢀучастка.ꢀ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8225" y="2985065"/>
            <a:ext cx="6949807" cy="868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Инструктаж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по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технике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безопасности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60941" y="3390449"/>
            <a:ext cx="11325001" cy="1530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Распечататьꢀ2ꢀлисткаꢀизꢀметодическогоꢀпособияꢀпоꢀпрактикуму,ꢀ</a:t>
            </a:r>
          </a:p>
          <a:p>
            <a:pPr marL="4022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поставитьꢀподписьꢀиꢀвложитьꢀвꢀотчетꢀ(датаꢀвꢀинструктажеꢀпервыйꢀ</a:t>
            </a:r>
          </a:p>
          <a:p>
            <a:pPr marL="228588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деньꢀциклаꢀработыꢀвꢀполиклинике).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4385" y="4859585"/>
            <a:ext cx="11392774" cy="16803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000000"/>
                </a:solidFill>
                <a:latin typeface="AQJFPN+Corbel"/>
                <a:cs typeface="AQJFPN+Corbel"/>
              </a:rPr>
              <a:t>Формаꢀ(халат,ꢀфонендоскоп,ꢀбейдж</a:t>
            </a:r>
            <a:r>
              <a:rPr dirty="0" sz="2700">
                <a:solidFill>
                  <a:srgbClr val="000000"/>
                </a:solidFill>
                <a:latin typeface="GCOIBU+ArialMT"/>
                <a:cs typeface="GCOIBU+ArialMT"/>
              </a:rPr>
              <a:t>,ꢀ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маска</a:t>
            </a:r>
            <a:r>
              <a:rPr dirty="0" sz="2700">
                <a:solidFill>
                  <a:srgbClr val="000000"/>
                </a:solidFill>
                <a:latin typeface="GCOIBU+ArialMT"/>
                <a:cs typeface="GCOIBU+ArialMT"/>
              </a:rPr>
              <a:t>,ꢀ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кожныйꢀантисептик).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Сотовыеꢀтелефоныꢀ(номерꢀвзятьꢀуꢀꢀврача),ꢀэтикаꢀиꢀдеонтология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Поведениеꢀнаꢀприемеꢀиꢀвызовах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4385" y="6075737"/>
            <a:ext cx="9420199" cy="86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200" spc="36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Аварийныеꢀситуации,ꢀпрофилактикаꢀгриппаꢀиꢀКовид.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7814" y="237207"/>
            <a:ext cx="1173476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График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прохождения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«Клинического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практикума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по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педиатрии»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на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2025-2026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учебный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400" b="1">
                <a:solidFill>
                  <a:srgbClr val="572314"/>
                </a:solidFill>
                <a:latin typeface="LJGWRW+Arial-BoldMT"/>
                <a:cs typeface="LJGWRW+Arial-BoldMT"/>
              </a:rPr>
              <a:t>год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7840" y="799081"/>
            <a:ext cx="89832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19п-03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0750" y="1079529"/>
            <a:ext cx="11923207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Ф.И.О.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студента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____________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№ꢀгруппыꢀ______Времяꢀпрохожденияꢀпрактикумаꢀс____2025ꢀпоꢀ_____2025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Территориальнаяꢀполиклиникаꢀ(название)______________________________________________________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Ф.И.О.ꢀответственногоꢀлицаꢀнаꢀклиническойꢀбазе_________________________________________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AQJFPN+Corbel"/>
                <a:cs typeface="AQJFPN+Corbel"/>
              </a:rPr>
              <a:t>Названиеꢀподстанцииꢀ_______________________________Ф.И.О.ꢀответственногоꢀнаꢀподстанции_______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10939" y="2144597"/>
            <a:ext cx="1800147" cy="1065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02.02</a:t>
            </a:r>
          </a:p>
          <a:p>
            <a:pPr marL="19051" marR="0">
              <a:lnSpc>
                <a:spcPts val="1667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01.</a:t>
            </a:r>
            <a:r>
              <a:rPr dirty="0" sz="1600" spc="88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03.</a:t>
            </a:r>
            <a:r>
              <a:rPr dirty="0" sz="1600" spc="9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04.</a:t>
            </a:r>
            <a:r>
              <a:rPr dirty="0" sz="1600" spc="386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05.</a:t>
            </a:r>
          </a:p>
          <a:p>
            <a:pPr marL="19051" marR="0">
              <a:lnSpc>
                <a:spcPts val="166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02</a:t>
            </a:r>
            <a:r>
              <a:rPr dirty="0" sz="1600" spc="134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02</a:t>
            </a:r>
            <a:r>
              <a:rPr dirty="0" sz="1600" spc="134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02</a:t>
            </a:r>
            <a:r>
              <a:rPr dirty="0" sz="1600" spc="897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0750" y="2176809"/>
            <a:ext cx="673306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ꢀꢀꢀꢀꢀꢀꢀꢀꢀꢀꢀꢀꢀꢀꢀꢀꢀꢀꢀꢀꢀꢀꢀꢀꢀꢀꢀꢀꢀꢀꢀꢀꢀꢀꢀꢀꢀꢀꢀꢀꢀꢀꢀꢀꢀꢀꢀꢀꢀꢀꢀꢀꢀꢀꢀꢀꢀꢀꢀꢀꢀꢀꢀꢀꢀꢀꢀꢀꢀꢀꢀꢀꢀꢀꢀꢀꢀꢀꢀꢀꢀꢀꢀꢀꢀ</a:t>
            </a:r>
            <a:r>
              <a:rPr dirty="0" sz="1800" b="1">
                <a:solidFill>
                  <a:srgbClr val="000000"/>
                </a:solidFill>
                <a:latin typeface="Corbel"/>
                <a:cs typeface="Corbel"/>
              </a:rPr>
              <a:t>График</a:t>
            </a:r>
            <a:r>
              <a:rPr dirty="0" sz="18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orbel"/>
                <a:cs typeface="Corbel"/>
              </a:rPr>
              <a:t>посещения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01165" y="2380231"/>
            <a:ext cx="564852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27.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58515" y="2389755"/>
            <a:ext cx="563860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31.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0265" y="2408806"/>
            <a:ext cx="1367938" cy="779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28.</a:t>
            </a:r>
            <a:r>
              <a:rPr dirty="0" sz="1600" spc="816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29.</a:t>
            </a:r>
            <a:r>
              <a:rPr dirty="0" sz="1600" spc="52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30.</a:t>
            </a:r>
          </a:p>
          <a:p>
            <a:pPr marL="0" marR="0">
              <a:lnSpc>
                <a:spcPts val="1667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</a:t>
            </a:r>
            <a:r>
              <a:rPr dirty="0" sz="1600" spc="135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</a:t>
            </a:r>
            <a:r>
              <a:rPr dirty="0" sz="1600" spc="105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Corbel"/>
                <a:cs typeface="Corbel"/>
              </a:rPr>
              <a:t>01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48840" y="3151756"/>
            <a:ext cx="43993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--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9740" y="3199381"/>
            <a:ext cx="50472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15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39365" y="3180331"/>
            <a:ext cx="50452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70312" y="3325697"/>
            <a:ext cx="57540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45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98637" y="3504180"/>
            <a:ext cx="1163697" cy="535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4</a:t>
            </a:r>
            <a:r>
              <a:rPr dirty="0" sz="1600" spc="1883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8</a:t>
            </a:r>
            <a:r>
              <a:rPr dirty="0" sz="1600" spc="1706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0c28f8"/>
                </a:solidFill>
                <a:latin typeface="Corbel"/>
                <a:cs typeface="Corbel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77765" y="3506672"/>
            <a:ext cx="5814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38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43570" y="4824799"/>
            <a:ext cx="11777990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QJFPN+Corbel"/>
                <a:cs typeface="AQJFPN+Corbel"/>
              </a:rPr>
              <a:t>*-ꢀколичествоꢀпринятыхꢀдетейꢀнаꢀприемеꢀꢀꢀꢀꢀꢀꢀꢀꢀꢀꢀꢀꢀꢀꢀꢀꢀꢀꢀꢀꢀꢀꢀꢀꢀꢀꢀꢀꢀꢀИнструктажꢀпоꢀтехникеꢀбезопасностиꢀпрошелꢀ(ла)______________подпись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QJFPN+Corbel"/>
                <a:cs typeface="AQJFPN+Corbel"/>
              </a:rPr>
              <a:t>**-количествоꢀобслуженныхꢀвызововꢀꢀꢀꢀꢀꢀꢀꢀꢀꢀꢀꢀꢀꢀꢀꢀꢀꢀꢀꢀꢀꢀꢀꢀꢀꢀꢀꢀꢀꢀꢀꢀꢀꢀꢀꢀꢀꢀГрафикꢀпринял(ла)______________дата_______________________подпись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QJFPN+Corbel"/>
                <a:cs typeface="AQJFPN+Corbel"/>
              </a:rPr>
              <a:t>***-подписьꢀиꢀличнаяꢀпечатьꢀучастковогоꢀврачаꢀꢀꢀꢀꢀꢀꢀꢀꢀꢀꢀꢀꢀꢀꢀГрафикꢀсданꢀꢀ(дата)___________Ф.И.О._преподавателя____________________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43570" y="5678239"/>
            <a:ext cx="302294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43570" y="5891599"/>
            <a:ext cx="93951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QJFPN+Corbel"/>
                <a:cs typeface="AQJFPN+Corbel"/>
              </a:rPr>
              <a:t>Руководительꢀотꢀдетскойꢀполиклиникиꢀ_____________________________ꢀꢀꢀꢀꢀꢀꢀꢀꢀꢀꢀꢀꢀꢀꢀподписьꢀꢀꢀꢀꢀꢀꢀꢀꢀꢀꢀꢀꢀꢀꢀꢀꢀꢀꢀꢀꢀꢀꢀꢀꢀпечать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24033" y="519477"/>
            <a:ext cx="6281145" cy="13054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998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Федеральное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государственное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бюджетное</a:t>
            </a:r>
          </a:p>
          <a:p>
            <a:pPr marL="377942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образовательное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учреждение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высшего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образования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«Оренбургский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государственный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медицинский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университет»</a:t>
            </a:r>
          </a:p>
          <a:p>
            <a:pPr marL="219775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Министерства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здравоохранения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Российской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Федерации</a:t>
            </a:r>
          </a:p>
          <a:p>
            <a:pPr marL="1068164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ФГБОУ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ВО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ОрГМУ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Минздрава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LJGWRW+Arial-BoldMT"/>
                <a:cs typeface="LJGWRW+Arial-BoldMT"/>
              </a:rPr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415" y="1586278"/>
            <a:ext cx="363054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GCOIBU+ArialMT"/>
                <a:cs typeface="GCOIBU+ArialMT"/>
              </a:rPr>
              <a:t>Кафедраꢀполиклиническойꢀпедиатрии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2787" y="1806470"/>
            <a:ext cx="382426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2943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ДНЕВНИК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«КЛИНИЧЕСКИЙ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ПРАКТИКУМ</a:t>
            </a:r>
          </a:p>
          <a:p>
            <a:pPr marL="653186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ПО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ПЕДИАТРИИ»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73792" y="2903750"/>
            <a:ext cx="459036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786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СТУДЕНТА</a:t>
            </a:r>
            <a:r>
              <a:rPr dirty="0" sz="1800" spc="-232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VI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КУРСА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ПЕДИАТРИЧЕСКОГО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LJGWRW+Arial-BoldMT"/>
                <a:cs typeface="LJGWRW+Arial-BoldMT"/>
              </a:rPr>
              <a:t>ФАКУЛЬТЕТА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75631" y="3828397"/>
            <a:ext cx="142755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LJGWRW+Arial-BoldMT"/>
                <a:cs typeface="LJGWRW+Arial-BoldMT"/>
              </a:rPr>
              <a:t>Ф.И.О.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2386" y="3828397"/>
            <a:ext cx="161418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LJGWRW+Arial-BoldMT"/>
                <a:cs typeface="LJGWRW+Arial-BoldMT"/>
              </a:rPr>
              <a:t>Группы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6914" y="4533878"/>
            <a:ext cx="9639385" cy="1850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ꢀРуководительꢀпрактикума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AQJFPN+Corbel"/>
                <a:cs typeface="AQJFPN+Corbel"/>
              </a:rPr>
              <a:t>Доцентꢀкафедрыꢀполиклинической</a:t>
            </a: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AQJFPN+Corbel"/>
                <a:cs typeface="AQJFPN+Corbel"/>
              </a:rPr>
              <a:t>педиатрииꢀк.м.н.ꢀЕ.В.Нестеренко</a:t>
            </a:r>
            <a:r>
              <a:rPr dirty="0" sz="1200" spc="-49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1200">
                <a:solidFill>
                  <a:srgbClr val="000000"/>
                </a:solidFill>
                <a:latin typeface="RVNLOE+Corbel-Italic"/>
                <a:cs typeface="RVNLOE+Corbel-Italic"/>
              </a:rPr>
              <a:t>ꢀꢀꢀꢀꢀꢀꢀꢀꢀ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Заведующий\аяꢀдетскойꢀполиклиникойꢀꢀꢀ</a:t>
            </a:r>
            <a:r>
              <a:rPr dirty="0" sz="1200" u="sng">
                <a:solidFill>
                  <a:srgbClr val="000000"/>
                </a:solidFill>
                <a:latin typeface="AQJFPN+Corbel"/>
                <a:cs typeface="AQJFPN+Corbel"/>
              </a:rPr>
              <a:t>Ф.И.О.</a:t>
            </a:r>
            <a:r>
              <a:rPr dirty="0" sz="1200" spc="-87">
                <a:solidFill>
                  <a:srgbClr val="000000"/>
                </a:solidFill>
                <a:latin typeface="AQJFPN+Corbel"/>
                <a:cs typeface="AQJFPN+Corbel"/>
              </a:rPr>
              <a:t>(</a:t>
            </a:r>
            <a:r>
              <a:rPr dirty="0" sz="1200" u="sng">
                <a:solidFill>
                  <a:srgbClr val="ff0000"/>
                </a:solidFill>
                <a:latin typeface="AQJFPN+Corbel"/>
                <a:cs typeface="AQJFPN+Corbel"/>
              </a:rPr>
              <a:t>Указать</a:t>
            </a:r>
            <a:r>
              <a:rPr dirty="0" sz="1200">
                <a:solidFill>
                  <a:srgbClr val="ff0000"/>
                </a:solidFill>
                <a:latin typeface="AQJFPN+Corbel"/>
                <a:cs typeface="AQJFPN+Corbel"/>
              </a:rPr>
              <a:t>)</a:t>
            </a: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______________________________________________________________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Преподавательꢀкафедрыꢀ(</a:t>
            </a:r>
            <a:r>
              <a:rPr dirty="0" sz="1200" b="1">
                <a:solidFill>
                  <a:srgbClr val="ff0000"/>
                </a:solidFill>
                <a:latin typeface="Corbel"/>
                <a:cs typeface="Corbel"/>
              </a:rPr>
              <a:t>указать</a:t>
            </a: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)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VNLOE+Corbel-Italic"/>
                <a:cs typeface="RVNLOE+Corbel-Italic"/>
              </a:rPr>
              <a:t>__________________________________________________________________ꢀ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VNLOE+Corbel-Italic"/>
                <a:cs typeface="RVNLOE+Corbel-Italic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VNLOE+Corbel-Italic"/>
                <a:cs typeface="RVNLOE+Corbel-Italic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86914" y="6179797"/>
            <a:ext cx="26906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QJFPN+Corbel"/>
                <a:cs typeface="AQJFPN+Corbel"/>
              </a:rPr>
              <a:t>Времяꢀпрохожденияꢀпрактикума:ꢀ</a:t>
            </a:r>
            <a:r>
              <a:rPr dirty="0" sz="1200" b="1" u="sng">
                <a:solidFill>
                  <a:srgbClr val="000000"/>
                </a:solidFill>
                <a:latin typeface="Corbel"/>
                <a:cs typeface="Corbel"/>
              </a:rPr>
              <a:t>с.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36056" y="6179797"/>
            <a:ext cx="76317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Corbel"/>
                <a:cs typeface="Corbel"/>
              </a:rPr>
              <a:t>2025</a:t>
            </a:r>
            <a:r>
              <a:rPr dirty="0" sz="1200" spc="247" b="1" u="sng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Corbel"/>
                <a:cs typeface="Corbel"/>
              </a:rPr>
              <a:t>по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04228" y="6179797"/>
            <a:ext cx="779142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Corbel"/>
                <a:cs typeface="Corbel"/>
              </a:rPr>
              <a:t>.2025</a:t>
            </a:r>
            <a:r>
              <a:rPr dirty="0" sz="1200" spc="494" b="1" u="sng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Corbel"/>
                <a:cs typeface="Corbel"/>
              </a:rPr>
              <a:t>г.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78140" y="271348"/>
            <a:ext cx="420713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Указатьꢀдату!ꢀЗаꢀкаждыйꢀденьꢀциклаꢀ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своиꢀлистꢀсꢀнавыкамиꢀ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9740" y="3064283"/>
            <a:ext cx="2798469" cy="1405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Указываете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ꢀчтоꢀвыꢀ</a:t>
            </a:r>
          </a:p>
          <a:p>
            <a:pPr marL="0" marR="0">
              <a:lnSpc>
                <a:spcPts val="1875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сделалиꢀзаꢀ1ꢀденьꢀ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работыꢀсꢀучетомꢀработыꢀ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наꢀамбулаторномꢀ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49740" y="4162627"/>
            <a:ext cx="238824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приемеꢀиꢀнаꢀвызовах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4715" y="5706948"/>
            <a:ext cx="302673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Ежедневно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подсчитывать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24140" y="5859348"/>
            <a:ext cx="393397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Ежедневноꢀучастковыйꢀпедиатрꢀꢀсꢀ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140" y="6133668"/>
            <a:ext cx="4743701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которымꢀвыꢀработаетеꢀподписываетꢀлистꢀ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сꢀнавыкамиꢀиꢀставитꢀсвоюꢀличнуюꢀпечать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565363"/>
            <a:ext cx="1101485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572314"/>
                </a:solidFill>
                <a:latin typeface="Corbel"/>
                <a:cs typeface="Corbel"/>
              </a:rPr>
              <a:t>ПЕРЕЧЕНЬ</a:t>
            </a:r>
            <a:r>
              <a:rPr dirty="0" sz="44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4400" b="1">
                <a:solidFill>
                  <a:srgbClr val="572314"/>
                </a:solidFill>
                <a:latin typeface="Corbel"/>
                <a:cs typeface="Corbel"/>
              </a:rPr>
              <a:t>ПРАКТИЧЕСКИХ</a:t>
            </a:r>
            <a:r>
              <a:rPr dirty="0" sz="44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4400" b="1">
                <a:solidFill>
                  <a:srgbClr val="572314"/>
                </a:solidFill>
                <a:latin typeface="Corbel"/>
                <a:cs typeface="Corbel"/>
              </a:rPr>
              <a:t>УМЕНИЙ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0041" y="1312467"/>
            <a:ext cx="1483221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Начисляемые</a:t>
            </a:r>
          </a:p>
          <a:p>
            <a:pPr marL="31819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баллы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1484" y="1312467"/>
            <a:ext cx="898723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26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Сумма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баллов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1483" y="1434387"/>
            <a:ext cx="317037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Перечень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практических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умений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8947" y="1428371"/>
            <a:ext cx="1676991" cy="522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№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умен</a:t>
            </a:r>
            <a:r>
              <a:rPr dirty="0" sz="1600" spc="1548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 b="1" i="1">
                <a:solidFill>
                  <a:srgbClr val="243f60"/>
                </a:solidFill>
                <a:latin typeface="Calibri"/>
                <a:cs typeface="Calibri"/>
              </a:rPr>
              <a:t>План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46227" y="1434387"/>
            <a:ext cx="136554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Выпол­нено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25600" y="1853604"/>
            <a:ext cx="43242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1.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Число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детей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принятых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в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поликлинике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10403" y="1853604"/>
            <a:ext cx="420588" cy="87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  <a:p>
            <a:pPr marL="0" marR="0">
              <a:lnSpc>
                <a:spcPts val="1667"/>
              </a:lnSpc>
              <a:spcBef>
                <a:spcPts val="114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53357" y="1910062"/>
            <a:ext cx="40640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63543" y="1910062"/>
            <a:ext cx="609600" cy="87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100</a:t>
            </a:r>
          </a:p>
          <a:p>
            <a:pPr marL="50800" marR="0">
              <a:lnSpc>
                <a:spcPts val="1667"/>
              </a:lnSpc>
              <a:spcBef>
                <a:spcPts val="114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80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82704" y="1912049"/>
            <a:ext cx="52573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5600" y="2210361"/>
            <a:ext cx="192372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А)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здоровых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детей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5600" y="2567118"/>
            <a:ext cx="189643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раннего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возраста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76986" y="2573606"/>
            <a:ext cx="508000" cy="97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5</a:t>
            </a:r>
          </a:p>
          <a:p>
            <a:pPr marL="0" marR="0">
              <a:lnSpc>
                <a:spcPts val="2083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82704" y="2573606"/>
            <a:ext cx="525735" cy="18870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2</a:t>
            </a:r>
          </a:p>
          <a:p>
            <a:pPr marL="8731" marR="0">
              <a:lnSpc>
                <a:spcPts val="2083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  <a:p>
            <a:pPr marL="873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</a:t>
            </a:r>
          </a:p>
          <a:p>
            <a:pPr marL="873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09596" y="2573606"/>
            <a:ext cx="698500" cy="97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0,2</a:t>
            </a:r>
          </a:p>
          <a:p>
            <a:pPr marL="0" marR="0">
              <a:lnSpc>
                <a:spcPts val="2083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0,1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14343" y="2608712"/>
            <a:ext cx="508000" cy="1746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50</a:t>
            </a:r>
          </a:p>
          <a:p>
            <a:pPr marL="0" marR="0">
              <a:lnSpc>
                <a:spcPts val="1667"/>
              </a:lnSpc>
              <a:spcBef>
                <a:spcPts val="82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30</a:t>
            </a:r>
          </a:p>
          <a:p>
            <a:pPr marL="0" marR="0">
              <a:lnSpc>
                <a:spcPts val="166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20</a:t>
            </a:r>
          </a:p>
          <a:p>
            <a:pPr marL="0" marR="0">
              <a:lnSpc>
                <a:spcPts val="166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15</a:t>
            </a:r>
          </a:p>
          <a:p>
            <a:pPr marL="50800" marR="0">
              <a:lnSpc>
                <a:spcPts val="166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25600" y="2894145"/>
            <a:ext cx="201429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старшего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возраста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25600" y="3198945"/>
            <a:ext cx="202024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Б)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«больных»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детей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310403" y="3198945"/>
            <a:ext cx="42058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25600" y="3503745"/>
            <a:ext cx="338605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соматическими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заболеваниями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76986" y="3510233"/>
            <a:ext cx="508000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2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146096" y="3510233"/>
            <a:ext cx="8255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0,13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25600" y="3869505"/>
            <a:ext cx="288478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дети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«Д»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группы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(хроники)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25600" y="4113345"/>
            <a:ext cx="453713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2.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Количество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детей,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обслуженных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на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дому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10403" y="4113345"/>
            <a:ext cx="42058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982704" y="4183592"/>
            <a:ext cx="5257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53357" y="4207585"/>
            <a:ext cx="40640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14343" y="4207585"/>
            <a:ext cx="50800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90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25600" y="4545664"/>
            <a:ext cx="3650585" cy="1181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А)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соматическими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заболеваниями</a:t>
            </a:r>
          </a:p>
          <a:p>
            <a:pPr marL="0" marR="0">
              <a:lnSpc>
                <a:spcPts val="1667"/>
              </a:lnSpc>
              <a:spcBef>
                <a:spcPts val="83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Б)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инфекционными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заболеваниями</a:t>
            </a:r>
          </a:p>
          <a:p>
            <a:pPr marL="0" marR="0">
              <a:lnSpc>
                <a:spcPts val="1667"/>
              </a:lnSpc>
              <a:spcBef>
                <a:spcPts val="101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В)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патронаж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к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новорожденным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676986" y="4558930"/>
            <a:ext cx="508000" cy="1304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</a:t>
            </a:r>
          </a:p>
          <a:p>
            <a:pPr marL="0" marR="0">
              <a:lnSpc>
                <a:spcPts val="2083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1</a:t>
            </a:r>
          </a:p>
          <a:p>
            <a:pPr marL="0" marR="0">
              <a:lnSpc>
                <a:spcPts val="2083"/>
              </a:lnSpc>
              <a:spcBef>
                <a:spcPts val="697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991435" y="4558930"/>
            <a:ext cx="508000" cy="1304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</a:t>
            </a:r>
          </a:p>
          <a:p>
            <a:pPr marL="0" marR="0">
              <a:lnSpc>
                <a:spcPts val="2083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</a:t>
            </a:r>
          </a:p>
          <a:p>
            <a:pPr marL="0" marR="0">
              <a:lnSpc>
                <a:spcPts val="2083"/>
              </a:lnSpc>
              <a:spcBef>
                <a:spcPts val="697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146096" y="4552152"/>
            <a:ext cx="825500" cy="1310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</a:t>
            </a:r>
          </a:p>
          <a:p>
            <a:pPr marL="0" marR="0">
              <a:lnSpc>
                <a:spcPts val="2083"/>
              </a:lnSpc>
              <a:spcBef>
                <a:spcPts val="422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0,07</a:t>
            </a:r>
          </a:p>
          <a:p>
            <a:pPr marL="63500" marR="0">
              <a:lnSpc>
                <a:spcPts val="2083"/>
              </a:lnSpc>
              <a:spcBef>
                <a:spcPts val="647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0,3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614343" y="4582922"/>
            <a:ext cx="508000" cy="849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50</a:t>
            </a:r>
          </a:p>
          <a:p>
            <a:pPr marL="0" marR="0">
              <a:lnSpc>
                <a:spcPts val="1667"/>
              </a:lnSpc>
              <a:spcBef>
                <a:spcPts val="901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15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14343" y="5285906"/>
            <a:ext cx="508000" cy="92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20</a:t>
            </a:r>
          </a:p>
          <a:p>
            <a:pPr marL="50800" marR="0">
              <a:lnSpc>
                <a:spcPts val="1667"/>
              </a:lnSpc>
              <a:spcBef>
                <a:spcPts val="1501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25600" y="5604785"/>
            <a:ext cx="405882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Г)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патронаж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к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детям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первого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года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жизни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76986" y="5611273"/>
            <a:ext cx="5080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991435" y="5611273"/>
            <a:ext cx="5080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SJFGHL+TimesNewRomanPS-BoldMT"/>
                <a:cs typeface="SJFGHL+TimesNewRomanPS-BoldMT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304846" y="5611273"/>
            <a:ext cx="5080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37172" y="6028432"/>
            <a:ext cx="398564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Участковый</a:t>
            </a: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педиатр</a:t>
            </a:r>
            <a:r>
              <a:rPr dirty="0" sz="1600" spc="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Кузьмина</a:t>
            </a: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М.О.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68255" y="6034920"/>
            <a:ext cx="5257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831926" y="6179817"/>
            <a:ext cx="5257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643711" y="6179817"/>
            <a:ext cx="52573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×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883485" y="6191813"/>
            <a:ext cx="6858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100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1519" y="271297"/>
            <a:ext cx="10313305" cy="1937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Образец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оформления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дневника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за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суточное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дежурство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на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скорой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помощи</a:t>
            </a:r>
            <a:r>
              <a:rPr dirty="0" sz="3200" b="1">
                <a:solidFill>
                  <a:srgbClr val="000000"/>
                </a:solidFill>
                <a:latin typeface="LJGWRW+Arial-BoldMT"/>
                <a:cs typeface="LJGWRW+Arial-BoldMT"/>
              </a:rPr>
              <a:t> </a:t>
            </a:r>
            <a:r>
              <a:rPr dirty="0" sz="3200" spc="-283" b="1">
                <a:solidFill>
                  <a:srgbClr val="000000"/>
                </a:solidFill>
                <a:latin typeface="LJGWRW+Arial-BoldMT"/>
                <a:cs typeface="LJGWRW+Arial-BoldMT"/>
              </a:rPr>
              <a:t>0</a:t>
            </a:r>
            <a:r>
              <a:rPr dirty="0" sz="3200" b="1" u="sng">
                <a:solidFill>
                  <a:srgbClr val="000000"/>
                </a:solidFill>
                <a:latin typeface="LJGWRW+Arial-BoldMT"/>
                <a:cs typeface="LJGWRW+Arial-BoldMT"/>
              </a:rPr>
              <a:t>5-06.02.2025</a:t>
            </a:r>
          </a:p>
          <a:p>
            <a:pPr marL="2562793" marR="0">
              <a:lnSpc>
                <a:spcPts val="1875"/>
              </a:lnSpc>
              <a:spcBef>
                <a:spcPts val="2106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ФАКУЛЬТАТИВНЫЕ</a:t>
            </a:r>
            <a:r>
              <a:rPr dirty="0" sz="1800" spc="47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НАВЫКИ</a:t>
            </a:r>
            <a:r>
              <a:rPr dirty="0" sz="1800" spc="49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И</a:t>
            </a:r>
            <a:r>
              <a:rPr dirty="0" sz="1800" spc="48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LNJOFT+Arial-BoldItalicMT"/>
                <a:cs typeface="LNJOFT+Arial-BoldItalicMT"/>
              </a:rPr>
              <a:t>УМЕНИЯ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8950" y="1826176"/>
            <a:ext cx="5577430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1.</a:t>
            </a:r>
            <a:r>
              <a:rPr dirty="0" sz="1600" spc="546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Диагностика</a:t>
            </a:r>
            <a:r>
              <a:rPr dirty="0" sz="1600" spc="541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и</a:t>
            </a:r>
            <a:r>
              <a:rPr dirty="0" sz="1600" spc="549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оказание</a:t>
            </a:r>
            <a:r>
              <a:rPr dirty="0" sz="1600" spc="531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врачебной</a:t>
            </a:r>
            <a:r>
              <a:rPr dirty="0" sz="1600" spc="488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помощи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пациентам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на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догоспитальном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этапе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JFGHL+TimesNewRomanPS-BoldMT"/>
                <a:cs typeface="SJFGHL+TimesNewRomanPS-BoldMT"/>
              </a:rPr>
              <a:t>при: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70772" y="1826176"/>
            <a:ext cx="138072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Примечание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21912" y="2121949"/>
            <a:ext cx="1320998" cy="1143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Количество</a:t>
            </a:r>
          </a:p>
          <a:p>
            <a:pPr marL="401042" marR="0">
              <a:lnSpc>
                <a:spcPts val="1667"/>
              </a:lnSpc>
              <a:spcBef>
                <a:spcPts val="321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2950" y="2661562"/>
            <a:ext cx="4308115" cy="135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а)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обструктивный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синдром</a:t>
            </a:r>
          </a:p>
          <a:p>
            <a:pPr marL="0" marR="0">
              <a:lnSpc>
                <a:spcPts val="1667"/>
              </a:lnSpc>
              <a:spcBef>
                <a:spcPts val="162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б)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острые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сердечно­сосудистые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нарушения</a:t>
            </a:r>
          </a:p>
          <a:p>
            <a:pPr marL="0" marR="0">
              <a:lnSpc>
                <a:spcPts val="1667"/>
              </a:lnSpc>
              <a:spcBef>
                <a:spcPts val="157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­обморок,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коллапс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2950" y="3914644"/>
            <a:ext cx="215858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в)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острые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отравления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12950" y="4332338"/>
            <a:ext cx="2720466" cy="135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­алкоголь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его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суррагаты</a:t>
            </a:r>
          </a:p>
          <a:p>
            <a:pPr marL="0" marR="0">
              <a:lnSpc>
                <a:spcPts val="1667"/>
              </a:lnSpc>
              <a:spcBef>
                <a:spcPts val="162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­наркотическое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отравление</a:t>
            </a:r>
          </a:p>
          <a:p>
            <a:pPr marL="0" marR="0">
              <a:lnSpc>
                <a:spcPts val="1667"/>
              </a:lnSpc>
              <a:spcBef>
                <a:spcPts val="157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­пищевое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отравление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73755" y="4419265"/>
            <a:ext cx="406400" cy="135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2</a:t>
            </a:r>
          </a:p>
          <a:p>
            <a:pPr marL="0" marR="0">
              <a:lnSpc>
                <a:spcPts val="1667"/>
              </a:lnSpc>
              <a:spcBef>
                <a:spcPts val="486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12950" y="5585420"/>
            <a:ext cx="134074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­ятрогенное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25933" y="5585420"/>
            <a:ext cx="128220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отравление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77302" y="5585420"/>
            <a:ext cx="153808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(барбитураты,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58950" y="5829260"/>
            <a:ext cx="335377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транквилизаторы,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нафтизин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RPJNME+TimesNewRomanPSMT"/>
                <a:cs typeface="RPJNME+TimesNewRomanPSMT"/>
              </a:rPr>
              <a:t>пр)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12950" y="6069856"/>
            <a:ext cx="301715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Заведующий</a:t>
            </a:r>
            <a:r>
              <a:rPr dirty="0" sz="1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подстанции</a:t>
            </a:r>
            <a:r>
              <a:rPr dirty="0" sz="1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 </a:t>
            </a:r>
            <a:r>
              <a:rPr dirty="0" sz="1400" b="1">
                <a:solidFill>
                  <a:srgbClr val="ff0000"/>
                </a:solidFill>
                <a:latin typeface="SJFGHL+TimesNewRomanPS-BoldMT"/>
                <a:cs typeface="SJFGHL+TimesNewRomanPS-BoldMT"/>
              </a:rPr>
              <a:t>Ф.И.О.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95458" y="6064990"/>
            <a:ext cx="1040485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PJNME+TimesNewRomanPSMT"/>
                <a:cs typeface="RPJNME+TimesNewRomanPSMT"/>
              </a:rPr>
              <a:t>Иванова</a:t>
            </a:r>
            <a:r>
              <a:rPr dirty="0" sz="1100">
                <a:solidFill>
                  <a:srgbClr val="000000"/>
                </a:solidFill>
                <a:latin typeface="RPJNME+TimesNewRomanPSMT"/>
                <a:cs typeface="RPJNME+TimesNewRomanPSMT"/>
              </a:rPr>
              <a:t> </a:t>
            </a:r>
            <a:r>
              <a:rPr dirty="0" sz="1100">
                <a:solidFill>
                  <a:srgbClr val="000000"/>
                </a:solidFill>
                <a:latin typeface="RPJNME+TimesNewRomanPSMT"/>
                <a:cs typeface="RPJNME+TimesNewRomanPSMT"/>
              </a:rPr>
              <a:t>М.И.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54705" y="6190017"/>
            <a:ext cx="34925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RPJNME+TimesNewRomanPSMT"/>
                <a:cs typeface="RPJNME+TimesNewRomanPSMT"/>
              </a:rPr>
              <a:t>45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471663"/>
            <a:ext cx="11113221" cy="2447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Каждыйꢀденьꢀстудентꢀоформляетꢀ1-2ꢀ</a:t>
            </a:r>
          </a:p>
          <a:p>
            <a:pPr marL="0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домашнихꢀзаданияꢀпоꢀпорядкуꢀиꢀнаправляетꢀ</a:t>
            </a:r>
          </a:p>
          <a:p>
            <a:pPr marL="0" marR="0">
              <a:lnSpc>
                <a:spcPts val="4063"/>
              </a:lnSpc>
              <a:spcBef>
                <a:spcPts val="61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ихꢀꢀ</a:t>
            </a:r>
            <a:r>
              <a:rPr dirty="0" sz="3900" b="1">
                <a:solidFill>
                  <a:srgbClr val="ff0000"/>
                </a:solidFill>
                <a:latin typeface="Corbel"/>
                <a:cs typeface="Corbel"/>
              </a:rPr>
              <a:t>до</a:t>
            </a:r>
            <a:r>
              <a:rPr dirty="0" sz="39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900" b="1">
                <a:solidFill>
                  <a:srgbClr val="ff0000"/>
                </a:solidFill>
                <a:latin typeface="Corbel"/>
                <a:cs typeface="Corbel"/>
              </a:rPr>
              <a:t>19.00</a:t>
            </a:r>
            <a:r>
              <a:rPr dirty="0" sz="3900" spc="-6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текущегоꢀдняꢀнаꢀадресꢀ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584" y="2254743"/>
            <a:ext cx="11201943" cy="125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закрепленногоꢀпреподавателяꢀдляꢀпроверкиꢀ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7880" y="2935478"/>
            <a:ext cx="6276386" cy="1052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Одинꢀразꢀвꢀденьꢀоформлениеꢀфꢀ112</a:t>
            </a:r>
          </a:p>
          <a:p>
            <a:pPr marL="0" marR="0">
              <a:lnSpc>
                <a:spcPts val="22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Оформлениеꢀмедицинскойꢀдокументацииꢀ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7880" y="3968750"/>
            <a:ext cx="10899525" cy="132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Заданияꢀприведеныꢀвꢀметодическомꢀпособии</a:t>
            </a:r>
            <a:r>
              <a:rPr dirty="0" sz="22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ꢀкотороеꢀразмещеноꢀнаꢀсайтеꢀ</a:t>
            </a:r>
          </a:p>
          <a:p>
            <a:pPr marL="283464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кафедры.</a:t>
            </a:r>
          </a:p>
          <a:p>
            <a:pPr marL="0" marR="0">
              <a:lnSpc>
                <a:spcPts val="22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Ссылкаꢀнаꢀдомашниеꢀзадания</a:t>
            </a:r>
            <a:r>
              <a:rPr dirty="0" sz="22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7880" y="4933953"/>
            <a:ext cx="6090281" cy="708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 u="sng">
                <a:solidFill>
                  <a:srgbClr val="8dc765"/>
                </a:solidFill>
                <a:latin typeface="GCOIBU+ArialMT"/>
                <a:cs typeface="GCOIBU+ArialMT"/>
                <a:hlinkClick r:id="rId3"/>
              </a:rPr>
              <a:t>https://disk.yandex.ru/i/fysAFbuurM6L4A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7880" y="5614670"/>
            <a:ext cx="9962124" cy="708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Домашниеꢀзаданияꢀдляꢀскоройꢀпомощиꢀвыделеныꢀзеленнымꢀцветом.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5796" y="142742"/>
            <a:ext cx="1102298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Работа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бригадами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скорой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медицинской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помощи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на</a:t>
            </a:r>
          </a:p>
          <a:p>
            <a:pPr marL="148976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базе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ГАУЗ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«ООКССМП»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г.Оренбурга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0560" y="1226099"/>
            <a:ext cx="9568094" cy="966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Наꢀскоройꢀзапланированоꢀ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4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суточных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дежурств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0560" y="1759499"/>
            <a:ext cx="11944193" cy="2796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Дляꢀ</a:t>
            </a:r>
            <a:r>
              <a:rPr dirty="0" sz="30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допускаꢀ</a:t>
            </a:r>
            <a:r>
              <a:rPr dirty="0" sz="30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кꢀ</a:t>
            </a:r>
            <a:r>
              <a:rPr dirty="0" sz="3000" spc="4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работеꢀ</a:t>
            </a:r>
            <a:r>
              <a:rPr dirty="0" sz="3000" spc="4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скоройꢀ</a:t>
            </a:r>
            <a:r>
              <a:rPr dirty="0" sz="30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медицинскойꢀ</a:t>
            </a:r>
            <a:r>
              <a:rPr dirty="0" sz="30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помощиꢀ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необходимоꢀ</a:t>
            </a:r>
            <a:r>
              <a:rPr dirty="0" sz="3000" spc="-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пройтиꢀ</a:t>
            </a:r>
            <a:r>
              <a:rPr dirty="0" sz="3000" spc="-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инструктаж</a:t>
            </a:r>
            <a:r>
              <a:rPr dirty="0" sz="3000" spc="498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по</a:t>
            </a:r>
            <a:r>
              <a:rPr dirty="0" sz="3000" spc="484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технике</a:t>
            </a:r>
            <a:r>
              <a:rPr dirty="0" sz="3000" spc="419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безопасности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(ориентировочноꢀ27.01.25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 spc="17">
                <a:solidFill>
                  <a:srgbClr val="000000"/>
                </a:solidFill>
                <a:latin typeface="AQJFPN+Corbel"/>
                <a:cs typeface="AQJFPN+Corbel"/>
              </a:rPr>
              <a:t>ꢀвремяꢀсообщимꢀвꢀчатеꢀгруппы)ꢀнаꢀ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базеꢀ«Центральнойꢀподстанции»ꢀобщееꢀсобраниеꢀ–ꢀ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явка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для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всех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обязательная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(нужна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Ваша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подпись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журнале).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0560" y="4121700"/>
            <a:ext cx="10561236" cy="96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Оформленнаяꢀсанитарнаяꢀкнижкаꢀ(обновитьꢀданные).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0560" y="4655100"/>
            <a:ext cx="11941804" cy="2339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Наличие</a:t>
            </a:r>
            <a:r>
              <a:rPr dirty="0" sz="3000" spc="3308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сертификата</a:t>
            </a:r>
            <a:r>
              <a:rPr dirty="0" sz="3000" spc="327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профилактических</a:t>
            </a:r>
            <a:r>
              <a:rPr dirty="0" sz="3000" spc="3329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прививок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(вакцинацияꢀ</a:t>
            </a:r>
            <a:r>
              <a:rPr dirty="0" sz="30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отꢀ</a:t>
            </a:r>
            <a:r>
              <a:rPr dirty="0" sz="3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гриппа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0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дифтерии</a:t>
            </a:r>
            <a:r>
              <a:rPr dirty="0" sz="3000" spc="74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(кому</a:t>
            </a:r>
            <a:r>
              <a:rPr dirty="0" sz="3000" spc="72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исполнилось</a:t>
            </a:r>
            <a:r>
              <a:rPr dirty="0" sz="3000" spc="76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24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spc="-19" b="1">
                <a:solidFill>
                  <a:srgbClr val="ff0000"/>
                </a:solidFill>
                <a:latin typeface="Corbel"/>
                <a:cs typeface="Corbel"/>
              </a:rPr>
              <a:t>года!)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 spc="-28">
                <a:solidFill>
                  <a:srgbClr val="000000"/>
                </a:solidFill>
                <a:latin typeface="AQJFPN+Corbel"/>
                <a:cs typeface="AQJFPN+Corbel"/>
              </a:rPr>
              <a:t>ꢀкори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 spc="-12">
                <a:solidFill>
                  <a:srgbClr val="000000"/>
                </a:solidFill>
                <a:latin typeface="AQJFPN+Corbel"/>
                <a:cs typeface="AQJFPN+Corbel"/>
              </a:rPr>
              <a:t>ꢀкраснухи)ꢀ–ꢀприꢀсебеꢀиметьꢀоригиналꢀдокументаꢀ</a:t>
            </a:r>
          </a:p>
          <a:p>
            <a:pPr marL="283464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3000" b="1">
                <a:solidFill>
                  <a:srgbClr val="0c28f8"/>
                </a:solidFill>
                <a:latin typeface="LJGWRW+Arial-BoldMT"/>
                <a:cs typeface="LJGWRW+Arial-BoldMT"/>
              </a:rPr>
              <a:t>QR</a:t>
            </a:r>
            <a:r>
              <a:rPr dirty="0" sz="3000" spc="-210" b="1">
                <a:solidFill>
                  <a:srgbClr val="0c28f8"/>
                </a:solidFill>
                <a:latin typeface="LJGWRW+Arial-BoldMT"/>
                <a:cs typeface="LJGWRW+Arial-BoldMT"/>
              </a:rPr>
              <a:t> </a:t>
            </a:r>
            <a:r>
              <a:rPr dirty="0" sz="3000" b="1">
                <a:solidFill>
                  <a:srgbClr val="0c28f8"/>
                </a:solidFill>
                <a:latin typeface="Corbel"/>
                <a:cs typeface="Corbel"/>
              </a:rPr>
              <a:t>–код</a:t>
            </a:r>
            <a:r>
              <a:rPr dirty="0" sz="3000" spc="-138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c28f8"/>
                </a:solidFill>
                <a:latin typeface="LJGWRW+Arial-BoldMT"/>
                <a:cs typeface="LJGWRW+Arial-BoldMT"/>
              </a:rPr>
              <a:t>Covid</a:t>
            </a:r>
            <a:r>
              <a:rPr dirty="0" sz="3000" b="1">
                <a:solidFill>
                  <a:srgbClr val="0c28f8"/>
                </a:solidFill>
                <a:latin typeface="LJGWRW+Arial-BoldMT"/>
                <a:cs typeface="LJGWRW+Arial-BoldMT"/>
              </a:rPr>
              <a:t> </a:t>
            </a:r>
            <a:r>
              <a:rPr dirty="0" sz="3000" b="1">
                <a:solidFill>
                  <a:srgbClr val="0c28f8"/>
                </a:solidFill>
                <a:latin typeface="LJGWRW+Arial-BoldMT"/>
                <a:cs typeface="LJGWRW+Arial-BoldMT"/>
              </a:rPr>
              <a:t>-19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.ꢀ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398320"/>
            <a:ext cx="10959698" cy="125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ДатыꢀсуточныхꢀдежурствꢀГАУЗꢀ«ООКССМП»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0191" y="1182572"/>
            <a:ext cx="11331868" cy="113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СсылкаꢀпоꢀзакреплениюꢀстудентовꢀнаꢀподстанцииꢀГАУЗꢀ«ООКССМП»ꢀгꢀОренбургаꢀиꢀдатыꢀсуточныхꢀ</a:t>
            </a:r>
          </a:p>
          <a:p>
            <a:pPr marL="0" marR="0">
              <a:lnSpc>
                <a:spcPts val="1886"/>
              </a:lnSpc>
              <a:spcBef>
                <a:spcPts val="22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дежурств.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ꢀ</a:t>
            </a:r>
          </a:p>
          <a:p>
            <a:pPr marL="0" marR="0">
              <a:lnSpc>
                <a:spcPts val="1875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JGWRW+Arial-BoldMT"/>
                <a:cs typeface="LJGWRW+Arial-BoldMT"/>
              </a:rPr>
              <a:t>https://disk.yandex.ru/i/ZNOpEBSpDsEuow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6494" y="1563923"/>
            <a:ext cx="10494083" cy="4025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Цель</a:t>
            </a:r>
            <a:r>
              <a:rPr dirty="0" sz="3600" spc="496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практикума</a:t>
            </a:r>
            <a:r>
              <a:rPr dirty="0" sz="3600" spc="656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2500">
                <a:solidFill>
                  <a:srgbClr val="572314"/>
                </a:solidFill>
                <a:latin typeface="AQJFPN+Corbel"/>
                <a:cs typeface="AQJFPN+Corbel"/>
              </a:rPr>
              <a:t>-ꢀ</a:t>
            </a:r>
            <a:r>
              <a:rPr dirty="0" sz="2500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закреплениеꢀ</a:t>
            </a:r>
            <a:r>
              <a:rPr dirty="0" sz="3200" spc="-179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теоретическихꢀ</a:t>
            </a:r>
          </a:p>
          <a:p>
            <a:pPr marL="0" marR="0">
              <a:lnSpc>
                <a:spcPts val="3334"/>
              </a:lnSpc>
              <a:spcBef>
                <a:spcPts val="2502"/>
              </a:spcBef>
              <a:spcAft>
                <a:spcPts val="0"/>
              </a:spcAft>
            </a:pP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знанийꢀ</a:t>
            </a:r>
            <a:r>
              <a:rPr dirty="0" sz="3200" spc="341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иꢀ</a:t>
            </a:r>
            <a:r>
              <a:rPr dirty="0" sz="3200" spc="339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практическихꢀ</a:t>
            </a:r>
            <a:r>
              <a:rPr dirty="0" sz="3200" spc="356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уменийꢀ</a:t>
            </a:r>
            <a:r>
              <a:rPr dirty="0" sz="3200" spc="338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вꢀ</a:t>
            </a:r>
            <a:r>
              <a:rPr dirty="0" sz="3200" spc="348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работеꢀ</a:t>
            </a:r>
            <a:r>
              <a:rPr dirty="0" sz="3200" spc="339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врача-</a:t>
            </a:r>
          </a:p>
          <a:p>
            <a:pPr marL="0" marR="0">
              <a:lnSpc>
                <a:spcPts val="3334"/>
              </a:lnSpc>
              <a:spcBef>
                <a:spcPts val="2425"/>
              </a:spcBef>
              <a:spcAft>
                <a:spcPts val="0"/>
              </a:spcAft>
            </a:pP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педиатраꢀ</a:t>
            </a:r>
            <a:r>
              <a:rPr dirty="0" sz="3200" spc="253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детскойꢀ</a:t>
            </a:r>
            <a:r>
              <a:rPr dirty="0" sz="3200" spc="114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поликлиникиꢀ</a:t>
            </a:r>
            <a:r>
              <a:rPr dirty="0" sz="3200" spc="271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иꢀ</a:t>
            </a:r>
            <a:r>
              <a:rPr dirty="0" sz="3200" spc="338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приꢀ</a:t>
            </a:r>
            <a:r>
              <a:rPr dirty="0" sz="3200" spc="351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оказанииꢀ</a:t>
            </a:r>
          </a:p>
          <a:p>
            <a:pPr marL="0" marR="0">
              <a:lnSpc>
                <a:spcPts val="3334"/>
              </a:lnSpc>
              <a:spcBef>
                <a:spcPts val="2475"/>
              </a:spcBef>
              <a:spcAft>
                <a:spcPts val="0"/>
              </a:spcAft>
            </a:pP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неотложнойꢀ</a:t>
            </a:r>
            <a:r>
              <a:rPr dirty="0" sz="3200" spc="5353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медицинскойꢀ</a:t>
            </a:r>
            <a:r>
              <a:rPr dirty="0" sz="3200" spc="5392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помощиꢀ</a:t>
            </a:r>
            <a:r>
              <a:rPr dirty="0" sz="3200" spc="5509">
                <a:solidFill>
                  <a:srgbClr val="572314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наꢀ</a:t>
            </a:r>
          </a:p>
          <a:p>
            <a:pPr marL="0" marR="0">
              <a:lnSpc>
                <a:spcPts val="3334"/>
              </a:lnSpc>
              <a:spcBef>
                <a:spcPts val="2475"/>
              </a:spcBef>
              <a:spcAft>
                <a:spcPts val="0"/>
              </a:spcAft>
            </a:pPr>
            <a:r>
              <a:rPr dirty="0" sz="3200">
                <a:solidFill>
                  <a:srgbClr val="572314"/>
                </a:solidFill>
                <a:latin typeface="AQJFPN+Corbel"/>
                <a:cs typeface="AQJFPN+Corbel"/>
              </a:rPr>
              <a:t>догоспитальномꢀэтапе.ꢀ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1250" y="300371"/>
            <a:ext cx="11233370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Графикꢀработыꢀстудентовꢀвоꢀвремяꢀсуточныхꢀ</a:t>
            </a:r>
          </a:p>
          <a:p>
            <a:pPr marL="1480350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дежурствꢀнаꢀподстанцияхꢀСМП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597551"/>
            <a:ext cx="10676568" cy="125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Методическоеꢀсопровождениеꢀпрактикума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0027" y="1548343"/>
            <a:ext cx="7774718" cy="1413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 spc="102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4400">
                <a:solidFill>
                  <a:srgbClr val="000000"/>
                </a:solidFill>
                <a:latin typeface="AQJFPN+Corbel"/>
                <a:cs typeface="AQJFPN+Corbel"/>
              </a:rPr>
              <a:t>Методическоеꢀпособиеꢀпоꢀ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3491" y="2218903"/>
            <a:ext cx="735749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QJFPN+Corbel"/>
                <a:cs typeface="AQJFPN+Corbel"/>
              </a:rPr>
              <a:t>клиническомуꢀпрактикуму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027" y="2965663"/>
            <a:ext cx="10958428" cy="29123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QJFPN+Corbel"/>
                <a:cs typeface="AQJFPN+Corbel"/>
              </a:rPr>
              <a:t>-Инструктажꢀпоꢀтехникеꢀбезопасности</a:t>
            </a:r>
          </a:p>
          <a:p>
            <a:pPr marL="0" marR="0">
              <a:lnSpc>
                <a:spcPts val="4584"/>
              </a:lnSpc>
              <a:spcBef>
                <a:spcPts val="1295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QJFPN+Corbel"/>
                <a:cs typeface="AQJFPN+Corbel"/>
              </a:rPr>
              <a:t>-Дневникꢀпоꢀклиническомуꢀпрактикуму</a:t>
            </a:r>
          </a:p>
          <a:p>
            <a:pPr marL="0" marR="0">
              <a:lnSpc>
                <a:spcPts val="4584"/>
              </a:lnSpc>
              <a:spcBef>
                <a:spcPts val="1245"/>
              </a:spcBef>
              <a:spcAft>
                <a:spcPts val="0"/>
              </a:spcAft>
            </a:pPr>
            <a:r>
              <a:rPr dirty="0" sz="3550" spc="102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4400">
                <a:solidFill>
                  <a:srgbClr val="000000"/>
                </a:solidFill>
                <a:latin typeface="AQJFPN+Corbel"/>
                <a:cs typeface="AQJFPN+Corbel"/>
              </a:rPr>
              <a:t>Отчетꢀпоꢀклиническомуꢀпрактикуму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300371"/>
            <a:ext cx="9683393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Содержаниеꢀотчетаꢀпоꢀ«Клиническомуꢀ</a:t>
            </a:r>
          </a:p>
          <a:p>
            <a:pPr marL="0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практикумуꢀпоꢀпедиатрии»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3935" y="1907250"/>
            <a:ext cx="4790379" cy="963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Титульныйꢀлистꢀотчетаꢀ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3935" y="2349210"/>
            <a:ext cx="10089804" cy="966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Характеристикаꢀдетскойꢀполиклиникиꢀсꢀуказаниемꢀ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399" y="2714970"/>
            <a:ext cx="823456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графикаꢀработыꢀзакрепленногоꢀпедучастка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73935" y="3156930"/>
            <a:ext cx="9807635" cy="966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Сводныйꢀотчетꢀпоꢀвыполненнымꢀобязательнымꢀиꢀꢀ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7399" y="3522690"/>
            <a:ext cx="738928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факультативнымꢀнавыкамꢀ</a:t>
            </a:r>
            <a:r>
              <a:rPr dirty="0" sz="3000">
                <a:solidFill>
                  <a:srgbClr val="ff0000"/>
                </a:solidFill>
                <a:latin typeface="AQJFPN+Corbel"/>
                <a:cs typeface="AQJFPN+Corbel"/>
              </a:rPr>
              <a:t>заꢀвесьꢀцикл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3935" y="3964651"/>
            <a:ext cx="11596065" cy="1849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Характеристикаꢀнаꢀстудента</a:t>
            </a:r>
          </a:p>
          <a:p>
            <a:pPr marL="0" marR="0">
              <a:lnSpc>
                <a:spcPts val="3125"/>
              </a:lnSpc>
              <a:spcBef>
                <a:spcPts val="354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Инструктажꢀпоꢀтехникеꢀбезопасностиꢀ(дата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ꢀподпись)</a:t>
            </a:r>
          </a:p>
          <a:p>
            <a:pPr marL="0" marR="0">
              <a:lnSpc>
                <a:spcPts val="3125"/>
              </a:lnSpc>
              <a:spcBef>
                <a:spcPts val="354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Индивидуальныйꢀграфикꢀпосещенийꢀ(подписи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ꢀпечатьꢀМО)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3935" y="5290531"/>
            <a:ext cx="10905799" cy="96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Сведенияꢀоꢀмедицинскомꢀосмотреꢀ</a:t>
            </a:r>
            <a:r>
              <a:rPr dirty="0" sz="3000">
                <a:solidFill>
                  <a:srgbClr val="ff0000"/>
                </a:solidFill>
                <a:latin typeface="AQJFPN+Corbel"/>
                <a:cs typeface="AQJFPN+Corbel"/>
              </a:rPr>
              <a:t>сꢀоригиналомꢀ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вашейꢀ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7399" y="5656291"/>
            <a:ext cx="207875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подписи.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92665" y="668222"/>
            <a:ext cx="2115777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Обязательноꢀ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наличиеꢀпечатиꢀиꢀ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подписи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6838" y="4875780"/>
            <a:ext cx="727043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AQJFPN+Corbel"/>
                <a:cs typeface="AQJFPN+Corbel"/>
              </a:rPr>
              <a:t>ВписатьꢀФ.И.О.ꢀпреподавателяꢀкафедрыꢀкоторыйꢀзаканчивалꢀциклꢀКПП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9239" y="597551"/>
            <a:ext cx="11650554" cy="125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Какиеꢀдокументыꢀнаправлятьꢀпреподавателю</a:t>
            </a:r>
            <a:r>
              <a:rPr dirty="0" sz="3900">
                <a:solidFill>
                  <a:srgbClr val="572314"/>
                </a:solidFill>
                <a:latin typeface="GCOIBU+ArialMT"/>
                <a:cs typeface="GCOIBU+Arial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7880" y="1533391"/>
            <a:ext cx="4521644" cy="1026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Ежедневно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до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19.00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7880" y="2097272"/>
            <a:ext cx="10173295" cy="2722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COIBU+ArialMT"/>
                <a:cs typeface="GCOIBU+ArialMT"/>
              </a:rPr>
              <a:t>-ꢀ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индивидуальныйꢀграфикꢀпосещений.</a:t>
            </a:r>
          </a:p>
          <a:p>
            <a:pPr marL="0" marR="0">
              <a:lnSpc>
                <a:spcPts val="3334"/>
              </a:lnSpc>
              <a:spcBef>
                <a:spcPts val="11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-ꢀдневникꢀсꢀвыполненнымиꢀнавыкамиꢀиꢀумениями.</a:t>
            </a:r>
          </a:p>
          <a:p>
            <a:pPr marL="0" marR="0">
              <a:lnSpc>
                <a:spcPts val="3334"/>
              </a:lnSpc>
              <a:spcBef>
                <a:spcPts val="11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-ꢀСделанныеꢀ2ꢀдомашнихꢀзадания.</a:t>
            </a:r>
          </a:p>
          <a:p>
            <a:pPr marL="0" marR="0">
              <a:lnSpc>
                <a:spcPts val="3334"/>
              </a:lnSpc>
              <a:spcBef>
                <a:spcPts val="1155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В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конце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цикла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7880" y="4352791"/>
            <a:ext cx="1096059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-ꢀотчетꢀсꢀхарактеристикойꢀиꢀинструктажемꢀпоꢀтехникеꢀ</a:t>
            </a:r>
          </a:p>
          <a:p>
            <a:pPr marL="283464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безопасности.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7880" y="5404351"/>
            <a:ext cx="780089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-Индивидуальныйꢀграфикꢀпосещений.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0959" y="300371"/>
            <a:ext cx="11075953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566666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времяꢀклиническогоꢀпрактикумаꢀ(КПП)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7880" y="1495352"/>
            <a:ext cx="11240562" cy="505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Еслиꢀ</a:t>
            </a:r>
            <a:r>
              <a:rPr dirty="0" sz="3200" spc="1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студентꢀ</a:t>
            </a:r>
            <a:r>
              <a:rPr dirty="0" sz="3200" spc="1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пропустилꢀ</a:t>
            </a:r>
            <a:r>
              <a:rPr dirty="0" sz="3200" spc="1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1-2ꢀ</a:t>
            </a:r>
            <a:r>
              <a:rPr dirty="0" sz="3200" spc="1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дняꢀ</a:t>
            </a:r>
            <a:r>
              <a:rPr dirty="0" sz="3200" spc="1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3200" spc="1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болееꢀ</a:t>
            </a:r>
            <a:r>
              <a:rPr dirty="0" sz="3200" spc="1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клиническомꢀ</a:t>
            </a:r>
            <a:r>
              <a:rPr dirty="0" sz="3200" spc="-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практикумеꢀ</a:t>
            </a:r>
            <a:r>
              <a:rPr dirty="0" sz="3200" spc="-5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тоꢀ</a:t>
            </a:r>
            <a:r>
              <a:rPr dirty="0" sz="3200" spc="-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онꢀ</a:t>
            </a:r>
            <a:r>
              <a:rPr dirty="0" sz="3200" spc="-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обязанꢀ</a:t>
            </a:r>
            <a:r>
              <a:rPr dirty="0" sz="3200" spc="-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предоставитьꢀ</a:t>
            </a:r>
          </a:p>
          <a:p>
            <a:pPr marL="283464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spc="-12">
                <a:solidFill>
                  <a:srgbClr val="000000"/>
                </a:solidFill>
                <a:latin typeface="AQJFPN+Corbel"/>
                <a:cs typeface="AQJFPN+Corbel"/>
              </a:rPr>
              <a:t>своемуꢀпреподавателюꢀдокументꢀ(справкаꢀоꢀболезни</a:t>
            </a:r>
            <a:r>
              <a:rPr dirty="0" sz="32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приказꢀ</a:t>
            </a:r>
            <a:r>
              <a:rPr dirty="0" sz="32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оꢀ</a:t>
            </a:r>
            <a:r>
              <a:rPr dirty="0" sz="3200" spc="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командированииꢀ</a:t>
            </a:r>
            <a:r>
              <a:rPr dirty="0" sz="3200" spc="6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200" spc="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конференциюꢀ</a:t>
            </a:r>
            <a:r>
              <a:rPr dirty="0" sz="32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илиꢀ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объяснительнуюꢀ</a:t>
            </a:r>
            <a:r>
              <a:rPr dirty="0" sz="3200" spc="10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200" spc="1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имяꢀ</a:t>
            </a:r>
            <a:r>
              <a:rPr dirty="0" sz="3200" spc="1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заведующегоꢀ</a:t>
            </a:r>
            <a:r>
              <a:rPr dirty="0" sz="3200" spc="1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кафедрыꢀ</a:t>
            </a:r>
          </a:p>
          <a:p>
            <a:pPr marL="283464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поликлиническойꢀ</a:t>
            </a:r>
            <a:r>
              <a:rPr dirty="0" sz="3200" spc="25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педиатрии)ꢀ</a:t>
            </a:r>
            <a:r>
              <a:rPr dirty="0" sz="3200" spc="26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подтверждающийꢀ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причинуꢀотсутствия.ꢀ</a:t>
            </a:r>
          </a:p>
          <a:p>
            <a:pPr marL="0" marR="0">
              <a:lnSpc>
                <a:spcPts val="3334"/>
              </a:lnSpc>
              <a:spcBef>
                <a:spcPts val="721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 spc="13">
                <a:solidFill>
                  <a:srgbClr val="000000"/>
                </a:solidFill>
                <a:latin typeface="AQJFPN+Corbel"/>
                <a:cs typeface="AQJFPN+Corbel"/>
              </a:rPr>
              <a:t>Послеꢀобъясненияꢀпричинꢀотсутствияꢀстудентꢀможетꢀ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приступитьꢀ</a:t>
            </a:r>
            <a:r>
              <a:rPr dirty="0" sz="3200" spc="-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кꢀ</a:t>
            </a:r>
            <a:r>
              <a:rPr dirty="0" sz="3200" spc="-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отработкеꢀ</a:t>
            </a:r>
            <a:r>
              <a:rPr dirty="0" sz="3200" spc="-5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пропущенногоꢀ</a:t>
            </a:r>
            <a:r>
              <a:rPr dirty="0" sz="3200" spc="-5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дняꢀ</a:t>
            </a:r>
            <a:r>
              <a:rPr dirty="0" sz="3200" spc="-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толькоꢀ</a:t>
            </a:r>
            <a:r>
              <a:rPr dirty="0" sz="3200" spc="-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</a:p>
          <a:p>
            <a:pPr marL="283464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разрешенияꢀдоцентаꢀЕ.В.Нестеренко.ꢀ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0959" y="300371"/>
            <a:ext cx="11075953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233780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7880" y="1495238"/>
            <a:ext cx="11193430" cy="96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Отработкаꢀ</a:t>
            </a:r>
            <a:r>
              <a:rPr dirty="0" sz="30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студентомꢀ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возможнаꢀ</a:t>
            </a:r>
            <a:r>
              <a:rPr dirty="0" sz="30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0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теченииꢀ</a:t>
            </a:r>
            <a:r>
              <a:rPr dirty="0" sz="30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КППꢀ</a:t>
            </a:r>
            <a:r>
              <a:rPr dirty="0" sz="30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еслиꢀ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1344" y="1906718"/>
            <a:ext cx="5909034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практикумꢀещеꢀпродолжается.ꢀ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7880" y="2394398"/>
            <a:ext cx="11203346" cy="4336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Одинꢀ</a:t>
            </a:r>
            <a:r>
              <a:rPr dirty="0" sz="3000" spc="-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деньꢀ</a:t>
            </a:r>
            <a:r>
              <a:rPr dirty="0" sz="300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КППꢀ</a:t>
            </a:r>
            <a:r>
              <a:rPr dirty="0" sz="3000" spc="-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имеетꢀ</a:t>
            </a:r>
            <a:r>
              <a:rPr dirty="0" sz="3000" spc="-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продолжительностьꢀ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6</a:t>
            </a:r>
            <a:r>
              <a:rPr dirty="0" sz="3000" spc="46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часов.</a:t>
            </a:r>
          </a:p>
          <a:p>
            <a:pPr marL="283464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 spc="14">
                <a:solidFill>
                  <a:srgbClr val="000000"/>
                </a:solidFill>
                <a:latin typeface="AQJFPN+Corbel"/>
                <a:cs typeface="AQJFPN+Corbel"/>
              </a:rPr>
              <a:t>Поэтомуꢀодинꢀденьꢀпропускаꢀотрабатываетсяꢀ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</a:t>
            </a:r>
            <a:r>
              <a:rPr dirty="0" sz="3000" spc="176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течении</a:t>
            </a:r>
          </a:p>
          <a:p>
            <a:pPr marL="283464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2-х</a:t>
            </a:r>
            <a:r>
              <a:rPr dirty="0" sz="3000" spc="36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дней</a:t>
            </a:r>
            <a:r>
              <a:rPr dirty="0" sz="3000" spc="6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по</a:t>
            </a:r>
            <a:r>
              <a:rPr dirty="0" sz="3000" spc="11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3</a:t>
            </a:r>
            <a:r>
              <a:rPr dirty="0" sz="3000" spc="103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часа</a:t>
            </a:r>
            <a:r>
              <a:rPr dirty="0" sz="3000" spc="12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</a:t>
            </a:r>
            <a:r>
              <a:rPr dirty="0" sz="3000" spc="1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кабинете</a:t>
            </a:r>
            <a:r>
              <a:rPr dirty="0" sz="3000" spc="34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неотложной</a:t>
            </a:r>
            <a:r>
              <a:rPr dirty="0" sz="3000" spc="-57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помощи</a:t>
            </a:r>
            <a:r>
              <a:rPr dirty="0" sz="3000" spc="7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или</a:t>
            </a:r>
          </a:p>
          <a:p>
            <a:pPr marL="283464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с</a:t>
            </a:r>
            <a:r>
              <a:rPr dirty="0" sz="3000" spc="249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дежурным</a:t>
            </a:r>
            <a:r>
              <a:rPr dirty="0" sz="3000" spc="244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врачом</a:t>
            </a:r>
            <a:r>
              <a:rPr dirty="0" sz="3000" spc="2503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сверхꢀ</a:t>
            </a:r>
            <a:r>
              <a:rPr dirty="0" sz="3000" spc="1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своихꢀ</a:t>
            </a:r>
            <a:r>
              <a:rPr dirty="0" sz="3000" spc="17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6ꢀ</a:t>
            </a:r>
            <a:r>
              <a:rPr dirty="0" sz="3000" spc="1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часовꢀ</a:t>
            </a:r>
            <a:r>
              <a:rPr dirty="0" sz="3000" spc="1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</a:p>
          <a:p>
            <a:pPr marL="283464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прикрепленномꢀпедиатрическомꢀучастке.ꢀ</a:t>
            </a:r>
          </a:p>
          <a:p>
            <a:pPr marL="0" marR="0">
              <a:lnSpc>
                <a:spcPts val="3125"/>
              </a:lnSpc>
              <a:spcBef>
                <a:spcPts val="714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ЕслиꢀотработкаꢀпропускаꢀбудетꢀпроходитьꢀпослеꢀКППꢀтоꢀ</a:t>
            </a:r>
          </a:p>
          <a:p>
            <a:pPr marL="283464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отработкаꢀ</a:t>
            </a:r>
            <a:r>
              <a:rPr dirty="0" sz="30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возможнаꢀ</a:t>
            </a:r>
            <a:r>
              <a:rPr dirty="0" sz="3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«своём»ꢀ</a:t>
            </a:r>
            <a:r>
              <a:rPr dirty="0" sz="30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ранееꢀ</a:t>
            </a:r>
            <a:r>
              <a:rPr dirty="0" sz="30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закрепленномꢀ</a:t>
            </a:r>
          </a:p>
          <a:p>
            <a:pPr marL="283464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педиатрическомꢀ</a:t>
            </a:r>
            <a:r>
              <a:rPr dirty="0" sz="3000" spc="-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участке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0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еслиꢀ</a:t>
            </a:r>
            <a:r>
              <a:rPr dirty="0" sz="3000" spc="-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0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этоꢀ</a:t>
            </a:r>
            <a:r>
              <a:rPr dirty="0" sz="3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времяꢀ</a:t>
            </a:r>
            <a:r>
              <a:rPr dirty="0" sz="30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немꢀ</a:t>
            </a:r>
            <a:r>
              <a:rPr dirty="0" sz="3000" spc="-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нетꢀ</a:t>
            </a:r>
          </a:p>
          <a:p>
            <a:pPr marL="283464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студентаꢀизꢀдругихꢀгруппꢀкурса.ꢀ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7880" y="300371"/>
            <a:ext cx="11232029" cy="3234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078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331147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времяꢀКППꢀ(3)</a:t>
            </a:r>
          </a:p>
          <a:p>
            <a:pPr marL="0" marR="0">
              <a:lnSpc>
                <a:spcPts val="3334"/>
              </a:lnSpc>
              <a:spcBef>
                <a:spcPts val="665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Заꢀ</a:t>
            </a:r>
            <a:r>
              <a:rPr dirty="0" sz="32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пропущенныйꢀ</a:t>
            </a:r>
            <a:r>
              <a:rPr dirty="0" sz="32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деньꢀ</a:t>
            </a:r>
            <a:r>
              <a:rPr dirty="0" sz="3200" spc="-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журналеꢀ</a:t>
            </a:r>
            <a:r>
              <a:rPr dirty="0" sz="32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уꢀ</a:t>
            </a:r>
            <a:r>
              <a:rPr dirty="0" sz="32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студентаꢀ</a:t>
            </a:r>
            <a:r>
              <a:rPr dirty="0" sz="32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будетꢀ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стоятьꢀотметкаꢀоꢀпропускеꢀиꢀоценкаꢀзаꢀд\зꢀ–ꢀ«ноль».ꢀ</a:t>
            </a:r>
          </a:p>
          <a:p>
            <a:pPr marL="0" marR="0">
              <a:lnSpc>
                <a:spcPts val="3334"/>
              </a:lnSpc>
              <a:spcBef>
                <a:spcPts val="771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Согласноꢀ</a:t>
            </a:r>
            <a:r>
              <a:rPr dirty="0" sz="32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БРСꢀ</a:t>
            </a:r>
            <a:r>
              <a:rPr dirty="0" sz="32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студентꢀ</a:t>
            </a:r>
            <a:r>
              <a:rPr dirty="0" sz="32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имеетꢀ</a:t>
            </a:r>
            <a:r>
              <a:rPr dirty="0" sz="32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правоꢀ</a:t>
            </a:r>
            <a:r>
              <a:rPr dirty="0" sz="32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поднятьꢀ</a:t>
            </a:r>
            <a:r>
              <a:rPr dirty="0" sz="32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свойꢀ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1344" y="2888288"/>
            <a:ext cx="1013929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рейтингꢀпутемꢀотработкиꢀпропущенногоꢀзанятия.ꢀ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7880" y="3403400"/>
            <a:ext cx="11198752" cy="3227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600" spc="2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Отработкаꢀпропущенногоꢀдняꢀбудетꢀсостоятьꢀизꢀдвухꢀ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частей</a:t>
            </a:r>
            <a:r>
              <a:rPr dirty="0" sz="32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  <a:r>
              <a:rPr dirty="0" sz="3200" spc="301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dirty="0" sz="3200" spc="31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часть</a:t>
            </a:r>
            <a:r>
              <a:rPr dirty="0" sz="3200" spc="31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отработкаꢀ</a:t>
            </a:r>
            <a:r>
              <a:rPr dirty="0" sz="3200" spc="-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времениꢀ</a:t>
            </a:r>
            <a:r>
              <a:rPr dirty="0" sz="320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заꢀ</a:t>
            </a:r>
            <a:r>
              <a:rPr dirty="0" sz="3200" spc="-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пропущенныйꢀ</a:t>
            </a:r>
          </a:p>
          <a:p>
            <a:pPr marL="283464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деньꢀ</a:t>
            </a:r>
            <a:r>
              <a:rPr dirty="0" sz="3200" spc="-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–ꢀ</a:t>
            </a:r>
            <a:r>
              <a:rPr dirty="0" sz="32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принимаетꢀ</a:t>
            </a:r>
            <a:r>
              <a:rPr dirty="0" sz="3200" spc="-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толькоꢀ</a:t>
            </a:r>
            <a:r>
              <a:rPr dirty="0" sz="3200" spc="-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доцентꢀ</a:t>
            </a:r>
            <a:r>
              <a:rPr dirty="0" sz="3200" spc="-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Е.В.Нестеренко.ꢀ</a:t>
            </a: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2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Corbel"/>
                <a:cs typeface="Corbel"/>
              </a:rPr>
              <a:t>часть</a:t>
            </a:r>
            <a:r>
              <a:rPr dirty="0" sz="3200">
                <a:solidFill>
                  <a:srgbClr val="ff0000"/>
                </a:solidFill>
                <a:latin typeface="AQJFPN+Corbel"/>
                <a:cs typeface="AQJFPN+Corbel"/>
              </a:rPr>
              <a:t>ꢀ</a:t>
            </a:r>
            <a:r>
              <a:rPr dirty="0" sz="3200" spc="40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отработкаꢀ</a:t>
            </a:r>
            <a:r>
              <a:rPr dirty="0" sz="3200" spc="40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домашнегоꢀ</a:t>
            </a:r>
            <a:r>
              <a:rPr dirty="0" sz="3200" spc="39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заданияꢀ</a:t>
            </a:r>
            <a:r>
              <a:rPr dirty="0" sz="3200" spc="39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заꢀ</a:t>
            </a:r>
          </a:p>
          <a:p>
            <a:pPr marL="283464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пропущенныйꢀ</a:t>
            </a:r>
            <a:r>
              <a:rPr dirty="0" sz="3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деньꢀ</a:t>
            </a:r>
            <a:r>
              <a:rPr dirty="0" sz="3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–ꢀ</a:t>
            </a:r>
            <a:r>
              <a:rPr dirty="0" sz="32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направляетсяꢀ</a:t>
            </a:r>
            <a:r>
              <a:rPr dirty="0" sz="3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закрепленномуꢀ</a:t>
            </a:r>
          </a:p>
          <a:p>
            <a:pPr marL="283464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QJFPN+Corbel"/>
                <a:cs typeface="AQJFPN+Corbel"/>
              </a:rPr>
              <a:t>преподавателюꢀзаꢀвашейꢀгруппой.ꢀꢀ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3935" y="300371"/>
            <a:ext cx="11566835" cy="3999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7023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629216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времяꢀКППꢀ(4)</a:t>
            </a:r>
          </a:p>
          <a:p>
            <a:pPr marL="0" marR="0">
              <a:lnSpc>
                <a:spcPts val="3125"/>
              </a:lnSpc>
              <a:spcBef>
                <a:spcPts val="433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Отработкаꢀпоꢀ3ꢀ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  <a:hlinkClick r:id="rId3"/>
              </a:rPr>
              <a:t>часаꢀвꢀденьꢀнаправляетсяꢀнаꢀ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почтуꢀдоцентаꢀ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Е.В.Нестеренкоꢀ</a:t>
            </a:r>
            <a:r>
              <a:rPr dirty="0" sz="30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</a:t>
            </a:r>
            <a:r>
              <a:rPr dirty="0" sz="3000" b="1" u="sng">
                <a:solidFill>
                  <a:srgbClr val="8dc765"/>
                </a:solidFill>
                <a:latin typeface="SJFGHL+TimesNewRomanPS-BoldMT"/>
                <a:cs typeface="SJFGHL+TimesNewRomanPS-BoldMT"/>
                <a:hlinkClick r:id="rId3"/>
              </a:rPr>
              <a:t>pp.distant2020@mail.ru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)ꢀ</a:t>
            </a:r>
            <a:r>
              <a:rPr dirty="0" sz="3000" spc="7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деньꢀ</a:t>
            </a:r>
            <a:r>
              <a:rPr dirty="0" sz="3000" spc="6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00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день.ꢀ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Сегодня</a:t>
            </a:r>
            <a:r>
              <a:rPr dirty="0" sz="3000" spc="32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отработали</a:t>
            </a:r>
            <a:r>
              <a:rPr dirty="0" sz="3000" spc="469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3</a:t>
            </a:r>
            <a:r>
              <a:rPr dirty="0" sz="3000" spc="434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часа</a:t>
            </a:r>
            <a:r>
              <a:rPr dirty="0" sz="3000" spc="457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на</a:t>
            </a:r>
            <a:r>
              <a:rPr dirty="0" sz="3000" spc="444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почту</a:t>
            </a:r>
            <a:r>
              <a:rPr dirty="0" sz="3000" spc="442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сегодня</a:t>
            </a:r>
            <a:r>
              <a:rPr dirty="0" sz="3000" spc="335" b="1">
                <a:solidFill>
                  <a:srgbClr val="ff0000"/>
                </a:solidFill>
                <a:latin typeface="Corbel"/>
                <a:cs typeface="Corbel"/>
                <a:hlinkClick r:id="rId3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должны</a:t>
            </a:r>
            <a:r>
              <a:rPr dirty="0" sz="3000" spc="341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и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отправить</a:t>
            </a:r>
            <a:r>
              <a:rPr dirty="0" sz="3000" spc="2141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документы.</a:t>
            </a:r>
            <a:r>
              <a:rPr dirty="0" sz="3000" spc="2087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Если</a:t>
            </a:r>
            <a:r>
              <a:rPr dirty="0" sz="3000" spc="213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документы</a:t>
            </a:r>
            <a:r>
              <a:rPr dirty="0" sz="3000" spc="208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пришли</a:t>
            </a:r>
            <a:r>
              <a:rPr dirty="0" sz="3000" spc="212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с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9" b="1">
                <a:solidFill>
                  <a:srgbClr val="ff0000"/>
                </a:solidFill>
                <a:latin typeface="Corbel"/>
                <a:cs typeface="Corbel"/>
              </a:rPr>
              <a:t>пометкой</a:t>
            </a:r>
            <a:r>
              <a:rPr dirty="0" sz="3000" b="1">
                <a:solidFill>
                  <a:srgbClr val="ff0000"/>
                </a:solidFill>
                <a:latin typeface="LJGWRW+Arial-BoldMT"/>
                <a:cs typeface="LJGWRW+Arial-BoldMT"/>
              </a:rPr>
              <a:t>,</a:t>
            </a:r>
            <a:r>
              <a:rPr dirty="0" sz="3000" spc="2214" b="1">
                <a:solidFill>
                  <a:srgbClr val="ff0000"/>
                </a:solidFill>
                <a:latin typeface="LJGWRW+Arial-BoldMT"/>
                <a:cs typeface="LJGWRW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что</a:t>
            </a:r>
            <a:r>
              <a:rPr dirty="0" sz="3000" spc="243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отработка</a:t>
            </a:r>
            <a:r>
              <a:rPr dirty="0" sz="3000" spc="2463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была</a:t>
            </a:r>
            <a:r>
              <a:rPr dirty="0" sz="3000" spc="2444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вчера</a:t>
            </a:r>
            <a:r>
              <a:rPr dirty="0" sz="3000" b="1">
                <a:solidFill>
                  <a:srgbClr val="ff0000"/>
                </a:solidFill>
                <a:latin typeface="LJGWRW+Arial-BoldMT"/>
                <a:cs typeface="LJGWRW+Arial-BoldMT"/>
              </a:rPr>
              <a:t>,</a:t>
            </a:r>
            <a:r>
              <a:rPr dirty="0" sz="3000" spc="2214" b="1">
                <a:solidFill>
                  <a:srgbClr val="ff0000"/>
                </a:solidFill>
                <a:latin typeface="LJGWRW+Arial-BoldMT"/>
                <a:cs typeface="LJGWRW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то</a:t>
            </a:r>
            <a:r>
              <a:rPr dirty="0" sz="3000" spc="242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такие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документы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не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будут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засчитываться.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3935" y="4172296"/>
            <a:ext cx="11596274" cy="2431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0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индивидуальномꢀ</a:t>
            </a:r>
            <a:r>
              <a:rPr dirty="0" sz="30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графикеꢀ</a:t>
            </a:r>
            <a:r>
              <a:rPr dirty="0" sz="3000" spc="6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посещенийꢀ</a:t>
            </a:r>
            <a:r>
              <a:rPr dirty="0" sz="30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пропущенныйꢀ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деньꢀнеꢀоформляется.ꢀУказываетсяꢀдата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ꢀстолбецꢀостаетсяꢀ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пустымꢀбезꢀпечатейꢀиꢀподписиꢀучꢀпедиатра.ꢀПродолжаетсяꢀ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графикꢀ</a:t>
            </a:r>
            <a:r>
              <a:rPr dirty="0" sz="3000" spc="-2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  <a:r>
              <a:rPr dirty="0" sz="30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тогоꢀ</a:t>
            </a:r>
            <a:r>
              <a:rPr dirty="0" sz="3000" spc="-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дняꢀ</a:t>
            </a:r>
            <a:r>
              <a:rPr dirty="0" sz="3000" spc="-3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spc="15">
                <a:solidFill>
                  <a:srgbClr val="000000"/>
                </a:solidFill>
                <a:latin typeface="AQJFPN+Corbel"/>
                <a:cs typeface="AQJFPN+Corbel"/>
              </a:rPr>
              <a:t>когдаꢀвыꢀ</a:t>
            </a:r>
            <a:r>
              <a:rPr dirty="0" sz="3000" spc="-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приступитеꢀ</a:t>
            </a:r>
            <a:r>
              <a:rPr dirty="0" sz="3000" spc="-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кꢀ</a:t>
            </a:r>
            <a:r>
              <a:rPr dirty="0" sz="3000" spc="-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своейꢀ</a:t>
            </a:r>
            <a:r>
              <a:rPr dirty="0" sz="3000" spc="-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текущейꢀ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работеꢀсогласноꢀрасписанияꢀКППꢀотꢀдеканата.ꢀ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7880" y="300371"/>
            <a:ext cx="11198508" cy="3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078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324003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времяꢀКППꢀ(5)</a:t>
            </a:r>
          </a:p>
          <a:p>
            <a:pPr marL="0" marR="0">
              <a:lnSpc>
                <a:spcPts val="3125"/>
              </a:lnSpc>
              <a:spcBef>
                <a:spcPts val="433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Пакетꢀдокументовꢀобꢀотработкеꢀоформляетсяꢀвꢀформатеꢀ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Pdfꢀ</a:t>
            </a:r>
            <a:r>
              <a:rPr dirty="0" sz="3000" spc="1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(вꢀ</a:t>
            </a:r>
            <a:r>
              <a:rPr dirty="0" sz="3000" spc="1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одномꢀ</a:t>
            </a:r>
            <a:r>
              <a:rPr dirty="0" sz="3000" spc="1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файле)ꢀ</a:t>
            </a:r>
            <a:r>
              <a:rPr dirty="0" sz="3000" spc="1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называетсяꢀ</a:t>
            </a:r>
            <a:r>
              <a:rPr dirty="0" sz="3000" spc="1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Иванов</a:t>
            </a:r>
            <a:r>
              <a:rPr dirty="0" sz="3000" spc="202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19п-01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отработка</a:t>
            </a:r>
            <a:r>
              <a:rPr dirty="0" sz="3000" spc="2971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08.09</a:t>
            </a:r>
            <a:r>
              <a:rPr dirty="0" sz="3000" spc="2939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за</a:t>
            </a:r>
            <a:r>
              <a:rPr dirty="0" sz="3000" spc="2944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02.09</a:t>
            </a:r>
            <a:r>
              <a:rPr dirty="0" sz="3000" spc="2886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(даты</a:t>
            </a:r>
            <a:r>
              <a:rPr dirty="0" sz="3000" spc="2854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указываются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конкретные</a:t>
            </a:r>
            <a:r>
              <a:rPr dirty="0" sz="3000" spc="-91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за</a:t>
            </a:r>
            <a:r>
              <a:rPr dirty="0" sz="3000" spc="43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те</a:t>
            </a:r>
            <a:r>
              <a:rPr dirty="0" sz="3000" spc="34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дни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за</a:t>
            </a:r>
            <a:r>
              <a:rPr dirty="0" sz="3000" spc="43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которые</a:t>
            </a:r>
            <a:r>
              <a:rPr dirty="0" sz="3000" spc="-13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у</a:t>
            </a:r>
            <a:r>
              <a:rPr dirty="0" sz="3000" spc="30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вас</a:t>
            </a:r>
            <a:r>
              <a:rPr dirty="0" sz="3000" spc="43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будут</a:t>
            </a:r>
            <a:r>
              <a:rPr dirty="0" sz="3000" spc="-134" b="1">
                <a:solidFill>
                  <a:srgbClr val="4309e7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4309e7"/>
                </a:solidFill>
                <a:latin typeface="Corbel"/>
                <a:cs typeface="Corbel"/>
              </a:rPr>
              <a:t>пропуски)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1">
                <a:solidFill>
                  <a:srgbClr val="000000"/>
                </a:solidFill>
                <a:latin typeface="AQJFPN+Corbel"/>
                <a:cs typeface="AQJFPN+Corbel"/>
              </a:rPr>
              <a:t>иꢀвключаетꢀследующиеꢀпозиции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7880" y="3364576"/>
            <a:ext cx="7220061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-ꢀграфикꢀпосещенийꢀиндивидуальный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7880" y="3806536"/>
            <a:ext cx="11192699" cy="2507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-ꢀ</a:t>
            </a:r>
            <a:r>
              <a:rPr dirty="0" sz="3000" spc="-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справкаꢀ</a:t>
            </a:r>
            <a:r>
              <a:rPr dirty="0" sz="3000" spc="-4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отꢀ</a:t>
            </a:r>
            <a:r>
              <a:rPr dirty="0" sz="3000" spc="-4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педиатраꢀ</a:t>
            </a:r>
            <a:r>
              <a:rPr dirty="0" sz="3000" spc="-4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обꢀ</a:t>
            </a:r>
            <a:r>
              <a:rPr dirty="0" sz="3000" spc="-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отработкеꢀ</a:t>
            </a:r>
            <a:r>
              <a:rPr dirty="0" sz="3000" spc="-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3ꢀ</a:t>
            </a:r>
            <a:r>
              <a:rPr dirty="0" sz="3000" spc="-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–хꢀ</a:t>
            </a:r>
            <a:r>
              <a:rPr dirty="0" sz="3000" spc="-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часовꢀ</a:t>
            </a:r>
            <a:r>
              <a:rPr dirty="0" sz="3000" spc="-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000" spc="-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(печатьꢀ</a:t>
            </a:r>
            <a:r>
              <a:rPr dirty="0" sz="3000" spc="-4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подписьꢀ</a:t>
            </a:r>
            <a:r>
              <a:rPr dirty="0" sz="3000" spc="1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педиатраꢀ</a:t>
            </a:r>
            <a:r>
              <a:rPr dirty="0" sz="3000" spc="1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  <a:r>
              <a:rPr dirty="0" sz="3000" spc="1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указаниемꢀ</a:t>
            </a:r>
            <a:r>
              <a:rPr dirty="0" sz="3000" spc="1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датыꢀ</a:t>
            </a:r>
            <a:r>
              <a:rPr dirty="0" sz="3000" spc="1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3000" spc="1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времениꢀ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отработки)</a:t>
            </a:r>
          </a:p>
          <a:p>
            <a:pPr marL="0" marR="0">
              <a:lnSpc>
                <a:spcPts val="3125"/>
              </a:lnSpc>
              <a:spcBef>
                <a:spcPts val="35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-листꢀ</a:t>
            </a:r>
            <a:r>
              <a:rPr dirty="0" sz="3000" spc="-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выполненныхꢀ</a:t>
            </a:r>
            <a:r>
              <a:rPr dirty="0" sz="30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практическихꢀ</a:t>
            </a:r>
            <a:r>
              <a:rPr dirty="0" sz="30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навыковꢀ</a:t>
            </a:r>
            <a:r>
              <a:rPr dirty="0" sz="30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заꢀ</a:t>
            </a:r>
            <a:r>
              <a:rPr dirty="0" sz="30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этиꢀ</a:t>
            </a:r>
            <a:r>
              <a:rPr dirty="0" sz="30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3ꢀ</a:t>
            </a:r>
            <a:r>
              <a:rPr dirty="0" sz="30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часаꢀ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(печатьꢀиꢀподписьꢀпедиатра).ꢀ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86474" y="448125"/>
            <a:ext cx="528592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LJGWRW+Arial-BoldMT"/>
                <a:cs typeface="LJGWRW+Arial-BoldMT"/>
              </a:rPr>
              <a:t>ЗАДАЧИ</a:t>
            </a:r>
            <a:r>
              <a:rPr dirty="0" sz="3200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3200" b="1">
                <a:solidFill>
                  <a:srgbClr val="572314"/>
                </a:solidFill>
                <a:latin typeface="LJGWRW+Arial-BoldMT"/>
                <a:cs typeface="LJGWRW+Arial-BoldMT"/>
              </a:rPr>
              <a:t>ПРАКТИКУМА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5336" y="989145"/>
            <a:ext cx="11899571" cy="740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800" spc="702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AQJFPN+Corbel"/>
                <a:cs typeface="AQJFPN+Corbel"/>
              </a:rPr>
              <a:t>1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.ꢀЗакрепитьꢀзнанияꢀпоꢀструктуреꢀиꢀорганизацииꢀработыꢀдетскойꢀполиклиникиꢀ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8800" y="1304613"/>
            <a:ext cx="9361991" cy="742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иꢀееꢀвзаимодействиеꢀсꢀдругимиꢀмедицинскимиꢀорганизациями.ꢀ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5336" y="1696281"/>
            <a:ext cx="11919393" cy="741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2.ꢀ</a:t>
            </a:r>
            <a:r>
              <a:rPr dirty="0" sz="230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Закрепитьꢀ</a:t>
            </a:r>
            <a:r>
              <a:rPr dirty="0" sz="23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знанияꢀ</a:t>
            </a:r>
            <a:r>
              <a:rPr dirty="0" sz="23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поꢀ</a:t>
            </a:r>
            <a:r>
              <a:rPr dirty="0" sz="2300" spc="3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организацииꢀ</a:t>
            </a:r>
            <a:r>
              <a:rPr dirty="0" sz="23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работыꢀ</a:t>
            </a:r>
            <a:r>
              <a:rPr dirty="0" sz="23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участковогоꢀ</a:t>
            </a:r>
            <a:r>
              <a:rPr dirty="0" sz="23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врачаꢀ</a:t>
            </a:r>
            <a:r>
              <a:rPr dirty="0" sz="23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детскойꢀ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8800" y="2011749"/>
            <a:ext cx="2261920" cy="742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поликлиники.ꢀ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5336" y="2403416"/>
            <a:ext cx="11898633" cy="741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3.ꢀ</a:t>
            </a:r>
            <a:r>
              <a:rPr dirty="0" sz="2300" spc="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Развитиеꢀ</a:t>
            </a:r>
            <a:r>
              <a:rPr dirty="0" sz="2300" spc="4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уменийꢀ</a:t>
            </a:r>
            <a:r>
              <a:rPr dirty="0" sz="23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проведенияꢀ</a:t>
            </a:r>
            <a:r>
              <a:rPr dirty="0" sz="23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профилактическойꢀ</a:t>
            </a:r>
            <a:r>
              <a:rPr dirty="0" sz="2300" spc="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работыꢀ</a:t>
            </a:r>
            <a:r>
              <a:rPr dirty="0" sz="2300" spc="4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  <a:r>
              <a:rPr dirty="0" sz="23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детьмиꢀ</a:t>
            </a:r>
            <a:r>
              <a:rPr dirty="0" sz="23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28800" y="2718885"/>
            <a:ext cx="3645530" cy="742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прикрепленномꢀучастке.ꢀ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45336" y="3110552"/>
            <a:ext cx="11899679" cy="1373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4.ꢀ</a:t>
            </a:r>
            <a:r>
              <a:rPr dirty="0" sz="2300" spc="7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Развитиеꢀ</a:t>
            </a:r>
            <a:r>
              <a:rPr dirty="0" sz="230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уменийꢀ</a:t>
            </a:r>
            <a:r>
              <a:rPr dirty="0" sz="2300" spc="7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диагностикиꢀ</a:t>
            </a:r>
            <a:r>
              <a:rPr dirty="0" sz="2300" spc="7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заболеваний,ꢀ</a:t>
            </a:r>
            <a:r>
              <a:rPr dirty="0" sz="230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организацииꢀ</a:t>
            </a:r>
            <a:r>
              <a:rPr dirty="0" sz="2300" spc="7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лечебногоꢀ</a:t>
            </a:r>
          </a:p>
          <a:p>
            <a:pPr marL="283464" marR="0">
              <a:lnSpc>
                <a:spcPts val="2396"/>
              </a:lnSpc>
              <a:spcBef>
                <a:spcPts val="87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процесса,ꢀ</a:t>
            </a:r>
            <a:r>
              <a:rPr dirty="0" sz="2300" spc="1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контроляꢀ</a:t>
            </a:r>
            <a:r>
              <a:rPr dirty="0" sz="2300" spc="1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заꢀ</a:t>
            </a:r>
            <a:r>
              <a:rPr dirty="0" sz="2300" spc="1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динамикойꢀ</a:t>
            </a:r>
            <a:r>
              <a:rPr dirty="0" sz="2300" spc="1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заболеванияꢀ</a:t>
            </a:r>
            <a:r>
              <a:rPr dirty="0" sz="2300" spc="1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2300" spc="1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ходомꢀ</a:t>
            </a:r>
            <a:r>
              <a:rPr dirty="0" sz="2300" spc="1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лечения</a:t>
            </a:r>
            <a:r>
              <a:rPr dirty="0" sz="2300">
                <a:solidFill>
                  <a:srgbClr val="000000"/>
                </a:solidFill>
                <a:latin typeface="GCOIBU+ArialMT"/>
                <a:cs typeface="GCOIBU+ArialMT"/>
              </a:rPr>
              <a:t>,ꢀ</a:t>
            </a:r>
          </a:p>
          <a:p>
            <a:pPr marL="283464" marR="0">
              <a:lnSpc>
                <a:spcPts val="2396"/>
              </a:lnSpc>
              <a:spcBef>
                <a:spcPts val="87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реабилитацииꢀуꢀдетейꢀнаꢀпедиатрическомꢀучастке.ꢀ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5336" y="4133157"/>
            <a:ext cx="11905675" cy="741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5.ꢀ</a:t>
            </a:r>
            <a:r>
              <a:rPr dirty="0" sz="23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Закрепитьꢀ</a:t>
            </a:r>
            <a:r>
              <a:rPr dirty="0" sz="23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знанияꢀ</a:t>
            </a:r>
            <a:r>
              <a:rPr dirty="0" sz="23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поꢀ</a:t>
            </a:r>
            <a:r>
              <a:rPr dirty="0" sz="23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работеꢀ</a:t>
            </a:r>
            <a:r>
              <a:rPr dirty="0" sz="23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  <a:r>
              <a:rPr dirty="0" sz="23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основнойꢀ</a:t>
            </a:r>
            <a:r>
              <a:rPr dirty="0" sz="23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медицинскойꢀ</a:t>
            </a:r>
            <a:r>
              <a:rPr dirty="0" sz="23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документациейꢀ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28800" y="4448625"/>
            <a:ext cx="9217816" cy="742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детскойꢀполиклиникиꢀиꢀприобретениеꢀуменийꢀееꢀоформления.ꢀ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45336" y="4840293"/>
            <a:ext cx="11896442" cy="137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6.ꢀ</a:t>
            </a:r>
            <a:r>
              <a:rPr dirty="0" sz="23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Освоениеꢀ</a:t>
            </a:r>
            <a:r>
              <a:rPr dirty="0" sz="23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уменийꢀ</a:t>
            </a:r>
            <a:r>
              <a:rPr dirty="0" sz="23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оформленияꢀ</a:t>
            </a:r>
            <a:r>
              <a:rPr dirty="0" sz="23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записейꢀ</a:t>
            </a:r>
            <a:r>
              <a:rPr dirty="0" sz="23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результатовꢀ</a:t>
            </a:r>
            <a:r>
              <a:rPr dirty="0" sz="23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профилактическихꢀ</a:t>
            </a:r>
          </a:p>
          <a:p>
            <a:pPr marL="283464" marR="0">
              <a:lnSpc>
                <a:spcPts val="2396"/>
              </a:lnSpc>
              <a:spcBef>
                <a:spcPts val="87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осмотров,ꢀ</a:t>
            </a:r>
            <a:r>
              <a:rPr dirty="0" sz="23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диагностическогоꢀ</a:t>
            </a:r>
            <a:r>
              <a:rPr dirty="0" sz="23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2300" spc="5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лечебногоꢀ</a:t>
            </a:r>
            <a:r>
              <a:rPr dirty="0" sz="23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процессаꢀ</a:t>
            </a:r>
            <a:r>
              <a:rPr dirty="0" sz="23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23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историиꢀ</a:t>
            </a:r>
            <a:r>
              <a:rPr dirty="0" sz="23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развитияꢀ</a:t>
            </a:r>
          </a:p>
          <a:p>
            <a:pPr marL="283464" marR="0">
              <a:lnSpc>
                <a:spcPts val="2396"/>
              </a:lnSpc>
              <a:spcBef>
                <a:spcPts val="87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ребенкаꢀ(системаꢀЕЦПꢀиꢀпр.).ꢀ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45336" y="5862898"/>
            <a:ext cx="11898574" cy="741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1900" spc="61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7.ꢀ</a:t>
            </a:r>
            <a:r>
              <a:rPr dirty="0" sz="23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Развитиеꢀ</a:t>
            </a:r>
            <a:r>
              <a:rPr dirty="0" sz="2300" spc="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уменийꢀ</a:t>
            </a:r>
            <a:r>
              <a:rPr dirty="0" sz="23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постановкиꢀ</a:t>
            </a:r>
            <a:r>
              <a:rPr dirty="0" sz="2300" spc="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синдромаꢀ</a:t>
            </a:r>
            <a:r>
              <a:rPr dirty="0" sz="23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приꢀ</a:t>
            </a:r>
            <a:r>
              <a:rPr dirty="0" sz="23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неотложномꢀ</a:t>
            </a:r>
            <a:r>
              <a:rPr dirty="0" sz="23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состоянииꢀ</a:t>
            </a:r>
            <a:r>
              <a:rPr dirty="0" sz="2300" spc="3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28800" y="6178367"/>
            <a:ext cx="8582234" cy="742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AQJFPN+Corbel"/>
                <a:cs typeface="AQJFPN+Corbel"/>
              </a:rPr>
              <a:t>оказаниеꢀмедицинскойꢀпомощиꢀнаꢀдогоспитальномꢀэтапе.ꢀ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0959" y="300053"/>
            <a:ext cx="11075953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229811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времяꢀКППꢀ(6)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0959" y="300053"/>
            <a:ext cx="11075953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Отработкаꢀстудентомꢀпропущенныхꢀднейꢀвоꢀ</a:t>
            </a:r>
          </a:p>
          <a:p>
            <a:pPr marL="3254418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времяꢀКППꢀ(7)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6865" y="3725747"/>
            <a:ext cx="5339311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1800" spc="7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электронномꢀ</a:t>
            </a:r>
            <a:r>
              <a:rPr dirty="0" sz="18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журналеꢀ</a:t>
            </a:r>
            <a:r>
              <a:rPr dirty="0" sz="1800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orbel"/>
                <a:cs typeface="Corbel"/>
              </a:rPr>
              <a:t>красная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1800" spc="7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клеткаꢀ</a:t>
            </a:r>
          </a:p>
          <a:p>
            <a:pPr marL="0" marR="0">
              <a:lnSpc>
                <a:spcPts val="1886"/>
              </a:lnSpc>
              <a:spcBef>
                <a:spcPts val="22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напротивꢀ</a:t>
            </a:r>
            <a:r>
              <a:rPr dirty="0" sz="180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вашейꢀ</a:t>
            </a:r>
            <a:r>
              <a:rPr dirty="0" sz="1800" spc="7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фамилииꢀ</a:t>
            </a:r>
            <a:r>
              <a:rPr dirty="0" sz="1800" spc="7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означает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180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чтоꢀ</a:t>
            </a:r>
          </a:p>
          <a:p>
            <a:pPr marL="0" marR="0">
              <a:lnSpc>
                <a:spcPts val="1875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00" spc="-11">
                <a:solidFill>
                  <a:srgbClr val="000000"/>
                </a:solidFill>
                <a:latin typeface="AQJFPN+Corbel"/>
                <a:cs typeface="AQJFPN+Corbel"/>
              </a:rPr>
              <a:t>преподавательꢀнеꢀполучилꢀотꢀвасꢀдокументов.ꢀ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2-ꢀ</a:t>
            </a:r>
            <a:r>
              <a:rPr dirty="0" sz="18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этоꢀ</a:t>
            </a:r>
            <a:r>
              <a:rPr dirty="0" sz="18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неуважительныйꢀ</a:t>
            </a:r>
            <a:r>
              <a:rPr dirty="0" sz="18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пропускꢀ</a:t>
            </a:r>
            <a:r>
              <a:rPr dirty="0" sz="18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18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«0»ꢀ</a:t>
            </a:r>
            <a:r>
              <a:rPr dirty="0" sz="18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–ꢀ</a:t>
            </a:r>
            <a:r>
              <a:rPr dirty="0" sz="18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нетꢀ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сделанногоꢀд\з.ꢀ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5615" y="5221173"/>
            <a:ext cx="575996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Еслиꢀстудентꢀотработалꢀпропущенныйꢀденьꢀнаꢀ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циклеꢀКППꢀвꢀэлектронномꢀжурналеꢀбудутꢀуказаныꢀ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датыꢀкогдаꢀвыꢀосуществлялиꢀотработку.ꢀ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6865" y="5371668"/>
            <a:ext cx="5305295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">
                <a:solidFill>
                  <a:srgbClr val="faae76"/>
                </a:solidFill>
                <a:latin typeface="AQJFPN+Corbel"/>
                <a:cs typeface="AQJFPN+Corbel"/>
              </a:rPr>
              <a:t>Розовыеꢀклеткиꢀ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этоꢀотработкиꢀд\зꢀтакꢀкакꢀвыꢀвꢀ</a:t>
            </a:r>
          </a:p>
          <a:p>
            <a:pPr marL="0" marR="0">
              <a:lnSpc>
                <a:spcPts val="1886"/>
              </a:lnSpc>
              <a:spcBef>
                <a:spcPts val="226"/>
              </a:spcBef>
              <a:spcAft>
                <a:spcPts val="0"/>
              </a:spcAft>
            </a:pPr>
            <a:r>
              <a:rPr dirty="0" sz="1800" spc="12">
                <a:solidFill>
                  <a:srgbClr val="000000"/>
                </a:solidFill>
                <a:latin typeface="AQJFPN+Corbel"/>
                <a:cs typeface="AQJFPN+Corbel"/>
              </a:rPr>
              <a:t>этотꢀденьꢀнеꢀприслалиꢀсделаннойꢀработы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1800" spc="33">
                <a:solidFill>
                  <a:srgbClr val="000000"/>
                </a:solidFill>
                <a:latin typeface="AQJFPN+Corbel"/>
                <a:cs typeface="AQJFPN+Corbel"/>
              </a:rPr>
              <a:t>ꢀноꢀ</a:t>
            </a:r>
          </a:p>
          <a:p>
            <a:pPr marL="0" marR="0">
              <a:lnSpc>
                <a:spcPts val="1875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предоставилиꢀ</a:t>
            </a:r>
            <a:r>
              <a:rPr dirty="0" sz="18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графикꢀ</a:t>
            </a:r>
            <a:r>
              <a:rPr dirty="0" sz="18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посещенийꢀ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  <a:r>
              <a:rPr dirty="0" sz="18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листомꢀ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выполненныхꢀпрактическихꢀнавыков.ꢀОценкаꢀ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AQJFPN+Corbel"/>
                <a:cs typeface="AQJFPN+Corbel"/>
              </a:rPr>
              <a:t>снижаетсяꢀнаꢀбалл.ꢀꢀꢀꢀ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8567" y="222751"/>
            <a:ext cx="10513654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3892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СТРУКТУРА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ЗАЧЕТА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КЛИНИЧЕСКОГО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ПРАКТИКУМА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ПО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ПЕДИАТРИИ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В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12</a:t>
            </a:r>
          </a:p>
          <a:p>
            <a:pPr marL="3638748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alibri"/>
                <a:cs typeface="Calibri"/>
              </a:rPr>
              <a:t>СЕМЕСТРЕ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4713" y="1972033"/>
            <a:ext cx="11282532" cy="405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3891a7"/>
                </a:solidFill>
                <a:latin typeface="DSKRLP+Wingdings-Regular"/>
                <a:cs typeface="DSKRLP+Wingdings-Regular"/>
              </a:rPr>
              <a:t>§</a:t>
            </a:r>
            <a:r>
              <a:rPr dirty="0" sz="3000" spc="147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Решениеꢀ</a:t>
            </a:r>
            <a:r>
              <a:rPr dirty="0" sz="3700" spc="-12">
                <a:solidFill>
                  <a:srgbClr val="000000"/>
                </a:solidFill>
                <a:latin typeface="AQJFPN+Corbel"/>
                <a:cs typeface="AQJFPN+Corbel"/>
                <a:hlinkClick r:id="rId3"/>
              </a:rPr>
              <a:t>акредитационныхꢀтестовыхꢀ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заданийꢀ</a:t>
            </a:r>
          </a:p>
          <a:p>
            <a:pPr marL="457200" marR="0">
              <a:lnSpc>
                <a:spcPts val="3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наꢀбазеꢀ</a:t>
            </a:r>
            <a:r>
              <a:rPr dirty="0" sz="3700">
                <a:solidFill>
                  <a:srgbClr val="000000"/>
                </a:solidFill>
                <a:latin typeface="GCOIBU+ArialMT"/>
                <a:cs typeface="GCOIBU+ArialMT"/>
              </a:rPr>
              <a:t>FMZA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700" u="sng">
                <a:solidFill>
                  <a:srgbClr val="8dc765"/>
                </a:solidFill>
                <a:latin typeface="GCOIBU+ArialMT"/>
                <a:cs typeface="GCOIBU+ArialMT"/>
                <a:hlinkClick r:id="rId3"/>
              </a:rPr>
              <a:t>https://fmza.ru</a:t>
            </a:r>
            <a:r>
              <a:rPr dirty="0" sz="3700">
                <a:solidFill>
                  <a:srgbClr val="000000"/>
                </a:solidFill>
                <a:latin typeface="GCOIBU+ArialMT"/>
                <a:cs typeface="GCOIBU+ArialMT"/>
              </a:rPr>
              <a:t>,ꢀ</a:t>
            </a:r>
          </a:p>
          <a:p>
            <a:pPr marL="0" marR="0">
              <a:lnSpc>
                <a:spcPts val="3855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000">
                <a:solidFill>
                  <a:srgbClr val="3891a7"/>
                </a:solidFill>
                <a:latin typeface="DSKRLP+Wingdings-Regular"/>
                <a:cs typeface="DSKRLP+Wingdings-Regular"/>
              </a:rPr>
              <a:t>§</a:t>
            </a:r>
            <a:r>
              <a:rPr dirty="0" sz="3000" spc="147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Решениеꢀ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  <a:hlinkClick r:id="rId3"/>
              </a:rPr>
              <a:t>аккредитационныхꢀ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кейсꢀ</a:t>
            </a:r>
            <a:r>
              <a:rPr dirty="0" sz="3700" spc="-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–ꢀ</a:t>
            </a:r>
            <a:r>
              <a:rPr dirty="0" sz="3700" spc="-5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задач</a:t>
            </a:r>
            <a:r>
              <a:rPr dirty="0" sz="3700" spc="406">
                <a:solidFill>
                  <a:srgbClr val="000000"/>
                </a:solidFill>
                <a:latin typeface="GCOIBU+ArialMT"/>
                <a:cs typeface="GCOIBU+ArialMT"/>
              </a:rPr>
              <a:t>ꢀ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</a:p>
          <a:p>
            <a:pPr marL="457200" marR="0">
              <a:lnSpc>
                <a:spcPts val="3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базеꢀ</a:t>
            </a:r>
            <a:r>
              <a:rPr dirty="0" sz="3700">
                <a:solidFill>
                  <a:srgbClr val="000000"/>
                </a:solidFill>
                <a:latin typeface="GCOIBU+ArialMT"/>
                <a:cs typeface="GCOIBU+ArialMT"/>
              </a:rPr>
              <a:t>FMZA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700" u="sng">
                <a:solidFill>
                  <a:srgbClr val="8dc765"/>
                </a:solidFill>
                <a:latin typeface="GCOIBU+ArialMT"/>
                <a:cs typeface="GCOIBU+ArialMT"/>
                <a:hlinkClick r:id="rId3"/>
              </a:rPr>
              <a:t>https://fmza.ru</a:t>
            </a:r>
            <a:r>
              <a:rPr dirty="0" sz="3700">
                <a:solidFill>
                  <a:srgbClr val="000000"/>
                </a:solidFill>
                <a:latin typeface="GCOIBU+ArialMT"/>
                <a:cs typeface="GCOIBU+ArialMT"/>
              </a:rPr>
              <a:t>,ꢀ</a:t>
            </a:r>
          </a:p>
          <a:p>
            <a:pPr marL="0" marR="0">
              <a:lnSpc>
                <a:spcPts val="3855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000">
                <a:solidFill>
                  <a:srgbClr val="3891a7"/>
                </a:solidFill>
                <a:latin typeface="DSKRLP+Wingdings-Regular"/>
                <a:cs typeface="DSKRLP+Wingdings-Regular"/>
              </a:rPr>
              <a:t>§</a:t>
            </a:r>
            <a:r>
              <a:rPr dirty="0" sz="3000" spc="147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Приемꢀ</a:t>
            </a:r>
            <a:r>
              <a:rPr dirty="0" sz="3700" spc="8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«реального»ꢀ</a:t>
            </a:r>
            <a:r>
              <a:rPr dirty="0" sz="370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пациентаꢀ</a:t>
            </a:r>
            <a:r>
              <a:rPr dirty="0" sz="3700" spc="8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3700" spc="8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кабинетеꢀ</a:t>
            </a:r>
          </a:p>
          <a:p>
            <a:pPr marL="457200" marR="0">
              <a:lnSpc>
                <a:spcPts val="3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участковогоꢀврачаꢀвꢀд\пꢀГАУЗꢀ«ДГКБ»ꢀпоꢀчекꢀ–</a:t>
            </a:r>
          </a:p>
          <a:p>
            <a:pPr marL="457200" marR="0">
              <a:lnSpc>
                <a:spcPts val="3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листу.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4713" y="5358361"/>
            <a:ext cx="11291471" cy="1191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3891a7"/>
                </a:solidFill>
                <a:latin typeface="DSKRLP+Wingdings-Regular"/>
                <a:cs typeface="DSKRLP+Wingdings-Regular"/>
              </a:rPr>
              <a:t>§</a:t>
            </a:r>
            <a:r>
              <a:rPr dirty="0" sz="3000" spc="1477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Умениеꢀ</a:t>
            </a:r>
            <a:r>
              <a:rPr dirty="0" sz="3700" spc="1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внестиꢀ</a:t>
            </a:r>
            <a:r>
              <a:rPr dirty="0" sz="3700" spc="1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результатыꢀ</a:t>
            </a:r>
            <a:r>
              <a:rPr dirty="0" sz="3700" spc="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медицинскогоꢀ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1913" y="5809465"/>
            <a:ext cx="6402031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AQJFPN+Corbel"/>
                <a:cs typeface="AQJFPN+Corbel"/>
              </a:rPr>
              <a:t>осмотраꢀвꢀпрограммуꢀЕЦП.ꢀ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0731" y="5983821"/>
            <a:ext cx="769443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AQJFPN+Corbel"/>
                <a:cs typeface="AQJFPN+Corbel"/>
                <a:hlinkClick r:id="rId3"/>
              </a:rPr>
              <a:t>БЛАГОДАРЮꢀЗАꢀВНИМАНИЕ!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8289" y="238373"/>
            <a:ext cx="11633225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Закрепление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сотрудников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кафедры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поликлинической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педиатрии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за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группами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6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600" b="1">
                <a:solidFill>
                  <a:srgbClr val="572314"/>
                </a:solidFill>
                <a:latin typeface="Corbel"/>
                <a:cs typeface="Corbel"/>
              </a:rPr>
              <a:t>курса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2697" y="196390"/>
            <a:ext cx="11370484" cy="1853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Электроннаяꢀпочтаꢀпреподавателейꢀкафедрыꢀ</a:t>
            </a:r>
          </a:p>
          <a:p>
            <a:pPr marL="164234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дляꢀнаправленияꢀдокументовꢀнаꢀциклеꢀКПП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3422" y="1506306"/>
            <a:ext cx="5977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4172" y="1506306"/>
            <a:ext cx="4766569" cy="4659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777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Преподаватель</a:t>
            </a:r>
          </a:p>
          <a:p>
            <a:pPr marL="0" marR="0">
              <a:lnSpc>
                <a:spcPts val="1886"/>
              </a:lnSpc>
              <a:spcBef>
                <a:spcPts val="121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БавшенковаꢀСветланаꢀВладимировнаꢀ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БикметовꢀТимурꢀИльсуровичꢀ</a:t>
            </a:r>
          </a:p>
          <a:p>
            <a:pPr marL="0" marR="0">
              <a:lnSpc>
                <a:spcPts val="1886"/>
              </a:lnSpc>
              <a:spcBef>
                <a:spcPts val="13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БурангуловаꢀЖаннаꢀКурмангалеевнаꢀ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ДимоваꢀСветланаꢀГеннадьевнаꢀ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КузнецоваꢀЛюдмилаꢀЮрьевнаꢀ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НестеренкоꢀЕленаꢀВадимовнаꢀ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НикифоровꢀДмитрийꢀАлексеевичꢀ</a:t>
            </a:r>
          </a:p>
          <a:p>
            <a:pPr marL="0" marR="0">
              <a:lnSpc>
                <a:spcPts val="1886"/>
              </a:lnSpc>
              <a:spcBef>
                <a:spcPts val="13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РыбалкинаꢀМаринаꢀГеоргиевнаꢀ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СавельеваꢀЕленаꢀВячеславовнаꢀ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ТрубкоꢀОксанаꢀОлеговнаꢀ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1390" y="1506306"/>
            <a:ext cx="3129104" cy="1799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6888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Адрес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почты</a:t>
            </a:r>
          </a:p>
          <a:p>
            <a:pPr marL="0" marR="0">
              <a:lnSpc>
                <a:spcPts val="1886"/>
              </a:lnSpc>
              <a:spcBef>
                <a:spcPts val="121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solovushka8@rambler.ru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timurbicmet@yandex.ru</a:t>
            </a:r>
          </a:p>
          <a:p>
            <a:pPr marL="0" marR="0">
              <a:lnSpc>
                <a:spcPts val="1886"/>
              </a:lnSpc>
              <a:spcBef>
                <a:spcPts val="13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jane-very@mail.ru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1138" y="1872236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1138" y="2280897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1138" y="2689557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01138" y="3098218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1390" y="3131746"/>
            <a:ext cx="2262673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dimova64@mail.ru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1138" y="3506879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11390" y="3540407"/>
            <a:ext cx="168766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klu7@mail.ru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01138" y="3915539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11390" y="3949067"/>
            <a:ext cx="3368532" cy="1808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pp.distant2020@mail.ru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nikiforov_n1@mail.ru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rybalkina_marina80@mail.ru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seva-610@mail.ru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01138" y="4324200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01138" y="4732860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01138" y="5141521"/>
            <a:ext cx="470742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01138" y="5550182"/>
            <a:ext cx="598585" cy="1399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10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11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12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11390" y="5583710"/>
            <a:ext cx="2722758" cy="991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oksanau78@yandex.ru</a:t>
            </a:r>
          </a:p>
          <a:p>
            <a:pPr marL="0" marR="0">
              <a:lnSpc>
                <a:spcPts val="1886"/>
              </a:lnSpc>
              <a:spcBef>
                <a:spcPts val="13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annafr@mail.ru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24172" y="5992370"/>
            <a:ext cx="3072687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ФроленкоꢀАннаꢀЛьвовнаꢀ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24172" y="6401031"/>
            <a:ext cx="3724694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ЯкуповаꢀРизидаꢀШамильевнаꢀ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11390" y="6401031"/>
            <a:ext cx="2377833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rizinight@yandex.ru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4002" y="512595"/>
            <a:ext cx="10100041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СТРУКТУРА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КЛИНИЧЕСКОГО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ПРАКТИКУМА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В</a:t>
            </a:r>
            <a:r>
              <a:rPr dirty="0" sz="2500" spc="22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2500" b="1">
                <a:solidFill>
                  <a:srgbClr val="572314"/>
                </a:solidFill>
                <a:latin typeface="LJGWRW+Arial-BoldMT"/>
                <a:cs typeface="LJGWRW+Arial-BoldMT"/>
              </a:rPr>
              <a:t>XII</a:t>
            </a:r>
            <a:r>
              <a:rPr dirty="0" sz="2500" spc="-167" b="1">
                <a:solidFill>
                  <a:srgbClr val="572314"/>
                </a:solidFill>
                <a:latin typeface="LJGWRW+Arial-BoldMT"/>
                <a:cs typeface="LJGWRW+Arial-BoldMT"/>
              </a:rPr>
              <a:t> </a:t>
            </a:r>
            <a:r>
              <a:rPr dirty="0" sz="2500" b="1">
                <a:solidFill>
                  <a:srgbClr val="572314"/>
                </a:solidFill>
                <a:latin typeface="Corbel"/>
                <a:cs typeface="Corbel"/>
              </a:rPr>
              <a:t>СЕМЕСТРЕ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9715" y="1248225"/>
            <a:ext cx="11969462" cy="5202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400">
                <a:solidFill>
                  <a:srgbClr val="000000"/>
                </a:solidFill>
                <a:latin typeface="AQJFPN+Corbel"/>
                <a:cs typeface="AQJFPN+Corbel"/>
              </a:rPr>
              <a:t>ꢀꢀ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КППꢀпоꢀрасписаниюꢀꢀдеканатаꢀбудетꢀпроходитьꢀвꢀтечениеꢀ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69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дней.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На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работу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с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участковым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педиатром</a:t>
            </a:r>
            <a:r>
              <a:rPr dirty="0" sz="2700" spc="65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будетꢀотведеноꢀ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44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дня.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Продолжительностьꢀ</a:t>
            </a:r>
            <a:r>
              <a:rPr dirty="0" sz="2700" spc="8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рабочегоꢀ</a:t>
            </a:r>
            <a:r>
              <a:rPr dirty="0" sz="2700" spc="10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дняꢀ</a:t>
            </a:r>
            <a:r>
              <a:rPr dirty="0" sz="2700" spc="10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студентаꢀ</a:t>
            </a:r>
            <a:r>
              <a:rPr dirty="0" sz="27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составитꢀ</a:t>
            </a:r>
            <a:r>
              <a:rPr dirty="0" sz="2700" spc="10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6ꢀ</a:t>
            </a:r>
            <a:r>
              <a:rPr dirty="0" sz="270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часовꢀ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согласноꢀ</a:t>
            </a:r>
            <a:r>
              <a:rPr dirty="0" sz="2700" spc="-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скользящегоꢀ</a:t>
            </a:r>
            <a:r>
              <a:rPr dirty="0" sz="2700" spc="-2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графикаꢀ</a:t>
            </a:r>
            <a:r>
              <a:rPr dirty="0" sz="27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прикрепленногоꢀ</a:t>
            </a:r>
            <a:r>
              <a:rPr dirty="0" sz="27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участкаꢀ</a:t>
            </a:r>
            <a:r>
              <a:rPr dirty="0" sz="27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(3ꢀ</a:t>
            </a:r>
            <a:r>
              <a:rPr dirty="0" sz="27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часаꢀ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приемеꢀ</a:t>
            </a:r>
            <a:r>
              <a:rPr dirty="0" sz="27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27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3ꢀ</a:t>
            </a:r>
            <a:r>
              <a:rPr dirty="0" sz="27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часаꢀ</a:t>
            </a:r>
            <a:r>
              <a:rPr dirty="0" sz="27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27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вызовахꢀ</a:t>
            </a:r>
            <a:r>
              <a:rPr dirty="0" sz="27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илиꢀ</a:t>
            </a:r>
            <a:r>
              <a:rPr dirty="0" sz="27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другойꢀ</a:t>
            </a:r>
            <a:r>
              <a:rPr dirty="0" sz="27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графикꢀ</a:t>
            </a:r>
            <a:r>
              <a:rPr dirty="0" sz="27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поꢀ</a:t>
            </a:r>
            <a:r>
              <a:rPr dirty="0" sz="2700" spc="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усмотрениюꢀ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гл.врача).ꢀ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700" spc="-12">
                <a:solidFill>
                  <a:srgbClr val="000000"/>
                </a:solidFill>
                <a:latin typeface="AQJFPN+Corbel"/>
                <a:cs typeface="AQJFPN+Corbel"/>
              </a:rPr>
              <a:t>Вꢀтеченииꢀ2-хꢀнедельꢀ(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14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дней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)ꢀВыꢀбудитеꢀработатьꢀсꢀврачамиꢀбригадꢀ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скоройꢀмедицинскойꢀпомощи.ꢀꢀ</a:t>
            </a:r>
          </a:p>
          <a:p>
            <a:pPr marL="0" marR="0">
              <a:lnSpc>
                <a:spcPts val="2813"/>
              </a:lnSpc>
              <a:spcBef>
                <a:spcPts val="32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В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субботу</a:t>
            </a:r>
            <a:r>
              <a:rPr dirty="0" sz="2700" spc="31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согласноꢀрасписаниюꢀдеканата</a:t>
            </a:r>
            <a:r>
              <a:rPr dirty="0" sz="2700" spc="-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–ꢀ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лекционный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день.</a:t>
            </a:r>
          </a:p>
          <a:p>
            <a:pPr marL="0" marR="0">
              <a:lnSpc>
                <a:spcPts val="2813"/>
              </a:lnSpc>
              <a:spcBef>
                <a:spcPts val="378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На</a:t>
            </a:r>
            <a:r>
              <a:rPr dirty="0" sz="2700" spc="52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цикле</a:t>
            </a:r>
            <a:r>
              <a:rPr dirty="0" sz="2700" spc="5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предусмотрены</a:t>
            </a:r>
            <a:r>
              <a:rPr dirty="0" sz="2700" spc="502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-</a:t>
            </a:r>
            <a:r>
              <a:rPr dirty="0" sz="2700" spc="52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практические</a:t>
            </a:r>
            <a:r>
              <a:rPr dirty="0" sz="2700" spc="558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занятия</a:t>
            </a:r>
            <a:r>
              <a:rPr dirty="0" sz="2700" spc="534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(10</a:t>
            </a:r>
            <a:r>
              <a:rPr dirty="0" sz="2700" spc="53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ff0000"/>
                </a:solidFill>
                <a:latin typeface="Corbel"/>
                <a:cs typeface="Corbel"/>
              </a:rPr>
              <a:t>занятий)</a:t>
            </a:r>
            <a:r>
              <a:rPr dirty="0" sz="2700" spc="535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сꢀ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преподавателяꢀ</a:t>
            </a:r>
            <a:r>
              <a:rPr dirty="0" sz="2700" spc="-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кафедрамиꢀ</a:t>
            </a:r>
            <a:r>
              <a:rPr dirty="0" sz="27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поꢀ</a:t>
            </a:r>
            <a:r>
              <a:rPr dirty="0" sz="27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актуальнымꢀ</a:t>
            </a:r>
            <a:r>
              <a:rPr dirty="0" sz="27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вопросамꢀ</a:t>
            </a:r>
            <a:r>
              <a:rPr dirty="0" sz="27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амбулаторнойꢀ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педиатрииꢀ</a:t>
            </a:r>
            <a:r>
              <a:rPr dirty="0" sz="27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разборуꢀ</a:t>
            </a:r>
            <a:r>
              <a:rPr dirty="0" sz="27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ошибокꢀ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вꢀ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выполненныхꢀ</a:t>
            </a:r>
            <a:r>
              <a:rPr dirty="0" sz="27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домашнихꢀ</a:t>
            </a:r>
            <a:r>
              <a:rPr dirty="0" sz="2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заданияхꢀ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(графикꢀбудетꢀразмещенꢀнаꢀсайтеꢀкафедры).ꢀ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9715" y="5984817"/>
            <a:ext cx="5378626" cy="867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3891a7"/>
                </a:solidFill>
                <a:latin typeface="GCOIBU+ArialMT"/>
                <a:cs typeface="GCOIBU+ArialMT"/>
              </a:rPr>
              <a:t>•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Последний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день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цикла-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 </a:t>
            </a:r>
            <a:r>
              <a:rPr dirty="0" sz="2700" b="1">
                <a:solidFill>
                  <a:srgbClr val="0c28f8"/>
                </a:solidFill>
                <a:latin typeface="Corbel"/>
                <a:cs typeface="Corbel"/>
              </a:rPr>
              <a:t>зачет</a:t>
            </a:r>
            <a:r>
              <a:rPr dirty="0" sz="2700">
                <a:solidFill>
                  <a:srgbClr val="000000"/>
                </a:solidFill>
                <a:latin typeface="AQJFPN+Corbel"/>
                <a:cs typeface="AQJFPN+Corbe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0806" y="300053"/>
            <a:ext cx="10183736" cy="185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76726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Допускꢀкꢀциклу</a:t>
            </a:r>
          </a:p>
          <a:p>
            <a:pPr marL="0" marR="0">
              <a:lnSpc>
                <a:spcPts val="406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3900">
                <a:solidFill>
                  <a:srgbClr val="572314"/>
                </a:solidFill>
                <a:latin typeface="AQJFPN+Corbel"/>
                <a:cs typeface="AQJFPN+Corbel"/>
              </a:rPr>
              <a:t>ꢀ«Клиническийꢀпрактикумꢀпоꢀпедиатрии»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0856" y="1514743"/>
            <a:ext cx="1378952" cy="2499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885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Группа</a:t>
            </a:r>
          </a:p>
          <a:p>
            <a:pPr marL="0" marR="0">
              <a:lnSpc>
                <a:spcPts val="2500"/>
              </a:lnSpc>
              <a:spcBef>
                <a:spcPts val="108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19п-01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19п-02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19п-03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50538" y="1514743"/>
            <a:ext cx="1197084" cy="2499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94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Время</a:t>
            </a:r>
          </a:p>
          <a:p>
            <a:pPr marL="0" marR="0">
              <a:lnSpc>
                <a:spcPts val="2500"/>
              </a:lnSpc>
              <a:spcBef>
                <a:spcPts val="108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14.30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14.30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15.30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09.30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0560" y="1571209"/>
            <a:ext cx="5321405" cy="1551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150" spc="404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Всеꢀстудентыꢀдопускаютсяꢀкꢀ</a:t>
            </a:r>
          </a:p>
          <a:p>
            <a:pPr marL="283464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работеꢀнаꢀциклеꢀтолькоꢀпослеꢀ</a:t>
            </a:r>
          </a:p>
          <a:p>
            <a:pPr marL="283464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прохожденияꢀинструктажаꢀ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4024" y="2641057"/>
            <a:ext cx="5620208" cy="1699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сотрудникомꢀГАУЗꢀ«ДГКБ»ꢀпоꢀ</a:t>
            </a:r>
          </a:p>
          <a:p>
            <a:pPr marL="0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адресу</a:t>
            </a:r>
            <a:r>
              <a:rPr dirty="0" sz="26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ꢀг.Оренбург</a:t>
            </a:r>
            <a:r>
              <a:rPr dirty="0" sz="26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2600" spc="-12">
                <a:solidFill>
                  <a:srgbClr val="000000"/>
                </a:solidFill>
                <a:latin typeface="AQJFPN+Corbel"/>
                <a:cs typeface="AQJFPN+Corbel"/>
              </a:rPr>
              <a:t>ꢀул.ꢀКобзева</a:t>
            </a:r>
            <a:r>
              <a:rPr dirty="0" sz="26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0" marR="0">
              <a:lnSpc>
                <a:spcPts val="3566"/>
              </a:lnSpc>
              <a:spcBef>
                <a:spcPts val="102"/>
              </a:spcBef>
              <a:spcAft>
                <a:spcPts val="0"/>
              </a:spcAft>
            </a:pPr>
            <a:r>
              <a:rPr dirty="0" sz="2600" spc="-19">
                <a:solidFill>
                  <a:srgbClr val="000000"/>
                </a:solidFill>
                <a:latin typeface="AQJFPN+Corbel"/>
                <a:cs typeface="AQJFPN+Corbel"/>
              </a:rPr>
              <a:t>д.25</a:t>
            </a:r>
            <a:r>
              <a:rPr dirty="0" sz="2600">
                <a:solidFill>
                  <a:srgbClr val="000000"/>
                </a:solidFill>
                <a:latin typeface="GCOIBU+ArialMT"/>
                <a:cs typeface="GCOIBU+ArialMT"/>
              </a:rPr>
              <a:t>,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ꢀкаб.ꢀ29.ꢀ</a:t>
            </a:r>
            <a:r>
              <a:rPr dirty="0" sz="3500" b="1">
                <a:solidFill>
                  <a:srgbClr val="ff0000"/>
                </a:solidFill>
                <a:latin typeface="Corbel"/>
                <a:cs typeface="Corbel"/>
              </a:rPr>
              <a:t>09.01.2025года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0856" y="3753836"/>
            <a:ext cx="1401812" cy="1698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19п-05</a:t>
            </a:r>
          </a:p>
          <a:p>
            <a:pPr marL="0" marR="0">
              <a:lnSpc>
                <a:spcPts val="2500"/>
              </a:lnSpc>
              <a:spcBef>
                <a:spcPts val="117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19п-06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0538" y="3753836"/>
            <a:ext cx="1219944" cy="1698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09.30</a:t>
            </a:r>
          </a:p>
          <a:p>
            <a:pPr marL="0" marR="0">
              <a:lnSpc>
                <a:spcPts val="2500"/>
              </a:lnSpc>
              <a:spcBef>
                <a:spcPts val="117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10.30</a:t>
            </a:r>
          </a:p>
          <a:p>
            <a:pPr marL="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10.30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0560" y="3910549"/>
            <a:ext cx="5925936" cy="1551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150" spc="404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Полученнуюꢀсправкуꢀвамꢀ</a:t>
            </a:r>
          </a:p>
          <a:p>
            <a:pPr marL="283464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необходимоꢀсфотографироватьꢀиꢀ</a:t>
            </a:r>
          </a:p>
          <a:p>
            <a:pPr marL="283464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направитьꢀнаꢀпочтуꢀасс.ꢀ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24024" y="4980397"/>
            <a:ext cx="5594713" cy="1909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Д.А.Никифороваꢀнаꢀэлектронныйꢀ</a:t>
            </a:r>
          </a:p>
          <a:p>
            <a:pPr marL="0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адрес</a:t>
            </a:r>
            <a:r>
              <a:rPr dirty="0" sz="26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2600">
                <a:solidFill>
                  <a:srgbClr val="ff0000"/>
                </a:solidFill>
                <a:latin typeface="GCOIBU+ArialMT"/>
                <a:cs typeface="GCOIBU+ArialMT"/>
              </a:rPr>
              <a:t>nikiforov_n1@mail.ru</a:t>
            </a: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.ꢀ</a:t>
            </a:r>
          </a:p>
          <a:p>
            <a:pPr marL="0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Оригиналꢀсправкиꢀпредоставитьꢀ</a:t>
            </a:r>
          </a:p>
          <a:p>
            <a:pPr marL="0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AQJFPN+Corbel"/>
                <a:cs typeface="AQJFPN+Corbel"/>
              </a:rPr>
              <a:t>зав.поликлиникой.ꢀ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33481" y="5144487"/>
            <a:ext cx="4921320" cy="681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19п-08ꢀ</a:t>
            </a:r>
            <a:r>
              <a:rPr dirty="0" sz="1600">
                <a:solidFill>
                  <a:srgbClr val="000000"/>
                </a:solidFill>
                <a:latin typeface="GCOIBU+ArialMT"/>
                <a:cs typeface="GCOIBU+ArialMT"/>
              </a:rPr>
              <a:t>четныеꢀстудентыꢀпоꢀ</a:t>
            </a:r>
            <a:r>
              <a:rPr dirty="0" sz="1600" spc="37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10.30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0703" y="5496582"/>
            <a:ext cx="163333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COIBU+ArialMT"/>
                <a:cs typeface="GCOIBU+ArialMT"/>
              </a:rPr>
              <a:t>спискуꢀгруппы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63842" y="5845526"/>
            <a:ext cx="4886405" cy="681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19п-08ꢀ</a:t>
            </a:r>
            <a:r>
              <a:rPr dirty="0" sz="1600">
                <a:solidFill>
                  <a:srgbClr val="000000"/>
                </a:solidFill>
                <a:latin typeface="GCOIBU+ArialMT"/>
                <a:cs typeface="GCOIBU+ArialMT"/>
              </a:rPr>
              <a:t>нечетныеꢀстудентыꢀꢀ</a:t>
            </a:r>
            <a:r>
              <a:rPr dirty="0" sz="1600" spc="35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GCOIBU+ArialMT"/>
                <a:cs typeface="GCOIBU+ArialMT"/>
              </a:rPr>
              <a:t>09.30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91003" y="6197622"/>
            <a:ext cx="191283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COIBU+ArialMT"/>
                <a:cs typeface="GCOIBU+ArialMT"/>
              </a:rPr>
              <a:t>поꢀспискуꢀгруппы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5584" y="572055"/>
            <a:ext cx="7003839" cy="1388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>
                <a:solidFill>
                  <a:srgbClr val="572314"/>
                </a:solidFill>
                <a:latin typeface="AQJFPN+Corbel"/>
                <a:cs typeface="AQJFPN+Corbel"/>
              </a:rPr>
              <a:t>Требованияꢀкꢀпрактикуму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6541" y="1459575"/>
            <a:ext cx="11523935" cy="1334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Медицинский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осмотр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–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санитарные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книжки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и</a:t>
            </a:r>
            <a:r>
              <a:rPr dirty="0" sz="3000" spc="17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сертификаты</a:t>
            </a:r>
          </a:p>
          <a:p>
            <a:pPr marL="901431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проф.прививок</a:t>
            </a:r>
            <a:r>
              <a:rPr dirty="0" sz="3000" spc="10" b="1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(отметить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у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асс.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orbel"/>
                <a:cs typeface="Corbel"/>
              </a:rPr>
              <a:t>Д.А.Никифорова).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1560" y="2267295"/>
            <a:ext cx="11524726" cy="96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Переченьꢀ</a:t>
            </a:r>
            <a:r>
              <a:rPr dirty="0" sz="3000" spc="4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специалистовꢀ</a:t>
            </a:r>
            <a:r>
              <a:rPr dirty="0" sz="30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согласноꢀ</a:t>
            </a:r>
            <a:r>
              <a:rPr dirty="0" sz="30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Приложенияꢀ</a:t>
            </a:r>
            <a:r>
              <a:rPr dirty="0" sz="30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4ꢀ</a:t>
            </a:r>
            <a:r>
              <a:rPr dirty="0" sz="30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п.ꢀ</a:t>
            </a:r>
            <a:r>
              <a:rPr dirty="0" sz="30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27ꢀ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5024" y="2633055"/>
            <a:ext cx="6049379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приказаꢀ29нꢀотꢀ28.01.2021ꢀгода.ꢀ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1560" y="3075015"/>
            <a:ext cx="11539286" cy="3604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Каждыйꢀ</a:t>
            </a:r>
            <a:r>
              <a:rPr dirty="0" sz="30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студентꢀ</a:t>
            </a:r>
            <a:r>
              <a:rPr dirty="0" sz="3000" spc="-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указываетꢀ</a:t>
            </a:r>
            <a:r>
              <a:rPr dirty="0" sz="3000" spc="-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датуꢀ</a:t>
            </a:r>
            <a:r>
              <a:rPr dirty="0" sz="3000" spc="-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осмотраꢀ</a:t>
            </a:r>
            <a:r>
              <a:rPr dirty="0" sz="30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  <a:r>
              <a:rPr dirty="0" sz="30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ставитꢀ</a:t>
            </a:r>
            <a:r>
              <a:rPr dirty="0" sz="30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своюꢀ</a:t>
            </a:r>
          </a:p>
          <a:p>
            <a:pPr marL="28346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подписьꢀ</a:t>
            </a:r>
            <a:r>
              <a:rPr dirty="0" sz="3000" spc="1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(достоверностьꢀ</a:t>
            </a:r>
            <a:r>
              <a:rPr dirty="0" sz="3000" spc="16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указаннойꢀ</a:t>
            </a:r>
            <a:r>
              <a:rPr dirty="0" sz="3000" spc="1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информации)ꢀ</a:t>
            </a:r>
            <a:r>
              <a:rPr dirty="0" sz="3000" spc="1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даннуюꢀ</a:t>
            </a:r>
            <a:r>
              <a:rPr dirty="0" sz="3000" spc="1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информацию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ꢀ</a:t>
            </a:r>
            <a:r>
              <a:rPr dirty="0" sz="3000" spc="1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(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сканꢀ</a:t>
            </a:r>
            <a:r>
              <a:rPr dirty="0" sz="3000" spc="1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spc="-15">
                <a:solidFill>
                  <a:srgbClr val="000000"/>
                </a:solidFill>
                <a:latin typeface="AQJFPN+Corbel"/>
                <a:cs typeface="AQJFPN+Corbel"/>
              </a:rPr>
              <a:t>копия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)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  <a:r>
              <a:rPr dirty="0" sz="3000" spc="1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направляетꢀ</a:t>
            </a:r>
            <a:r>
              <a:rPr dirty="0" sz="3000" spc="1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асс.ꢀ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Д.А.Никифоровуꢀ</a:t>
            </a:r>
            <a:r>
              <a:rPr dirty="0" sz="3000" spc="70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70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электронныйꢀ</a:t>
            </a:r>
            <a:r>
              <a:rPr dirty="0" sz="3000" spc="70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адрес</a:t>
            </a:r>
            <a:r>
              <a:rPr dirty="0" sz="3000">
                <a:solidFill>
                  <a:srgbClr val="000000"/>
                </a:solidFill>
                <a:latin typeface="GCOIBU+ArialMT"/>
                <a:cs typeface="GCOIBU+ArialMT"/>
              </a:rPr>
              <a:t>: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ꢀ</a:t>
            </a:r>
          </a:p>
          <a:p>
            <a:pPr marL="283464" marR="0">
              <a:lnSpc>
                <a:spcPts val="2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GCOIBU+ArialMT"/>
                <a:cs typeface="GCOIBU+ArialMT"/>
              </a:rPr>
              <a:t>nikiforov_n1@mail.ru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.ꢀ</a:t>
            </a:r>
          </a:p>
          <a:p>
            <a:pPr marL="0" marR="0">
              <a:lnSpc>
                <a:spcPts val="3125"/>
              </a:lnSpc>
              <a:spcBef>
                <a:spcPts val="266"/>
              </a:spcBef>
              <a:spcAft>
                <a:spcPts val="0"/>
              </a:spcAft>
            </a:pPr>
            <a:r>
              <a:rPr dirty="0" sz="2450">
                <a:solidFill>
                  <a:srgbClr val="3891a7"/>
                </a:solidFill>
                <a:latin typeface="IUUBOO+SymbolMT"/>
                <a:cs typeface="IUUBOO+SymbolMT"/>
              </a:rPr>
              <a:t>ꢀ</a:t>
            </a:r>
            <a:r>
              <a:rPr dirty="0" sz="2450" spc="149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Бланк</a:t>
            </a:r>
            <a:r>
              <a:rPr dirty="0" sz="3000" spc="2162" b="1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листа</a:t>
            </a:r>
            <a:r>
              <a:rPr dirty="0" sz="3000" spc="2158" b="1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для</a:t>
            </a:r>
            <a:r>
              <a:rPr dirty="0" sz="3000" spc="2153" b="1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orbel"/>
                <a:cs typeface="Corbel"/>
              </a:rPr>
              <a:t>оформления</a:t>
            </a:r>
            <a:r>
              <a:rPr dirty="0" sz="3000" spc="2159" b="1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наꢀ</a:t>
            </a:r>
            <a:r>
              <a:rPr dirty="0" sz="3000" spc="14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сайтеꢀ</a:t>
            </a:r>
            <a:r>
              <a:rPr dirty="0" sz="3000" spc="14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кафедрыꢀ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поликлиническаяꢀпедиатрияꢀ–ꢀинформацияꢀдляꢀстудентовꢀ</a:t>
            </a:r>
          </a:p>
          <a:p>
            <a:pPr marL="28346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AQJFPN+Corbel"/>
                <a:cs typeface="AQJFPN+Corbel"/>
              </a:rPr>
              <a:t>–Клиническийꢀпрактикум.ꢀ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8585" y="538028"/>
            <a:ext cx="1154649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Результаты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медицинского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осмотра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перед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клиническим</a:t>
            </a:r>
          </a:p>
          <a:p>
            <a:pPr marL="30559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практикумом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студента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19п-01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группы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Иванова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 </a:t>
            </a:r>
            <a:r>
              <a:rPr dirty="0" sz="3200" b="1">
                <a:solidFill>
                  <a:srgbClr val="572314"/>
                </a:solidFill>
                <a:latin typeface="Corbel"/>
                <a:cs typeface="Corbel"/>
              </a:rPr>
              <a:t>И.И.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0190" y="1914788"/>
            <a:ext cx="209247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№</a:t>
            </a:r>
            <a:r>
              <a:rPr dirty="0" sz="1800" spc="413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Ф.И.О.</a:t>
            </a:r>
            <a:r>
              <a:rPr dirty="0" sz="1800" spc="1636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RW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8564" y="1914788"/>
            <a:ext cx="905237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ВИЧ</a:t>
            </a:r>
            <a:r>
              <a:rPr dirty="0" sz="1800" spc="2467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Гепатит</a:t>
            </a:r>
            <a:r>
              <a:rPr dirty="0" sz="1800" spc="982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Флюоро</a:t>
            </a:r>
            <a:r>
              <a:rPr dirty="0" sz="1800" spc="1216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Терапевт</a:t>
            </a:r>
            <a:r>
              <a:rPr dirty="0" sz="1800" spc="1189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Прививк</a:t>
            </a:r>
            <a:r>
              <a:rPr dirty="0" sz="1800" spc="1914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Прививк</a:t>
            </a:r>
            <a:r>
              <a:rPr dirty="0" sz="1800" spc="1348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Подпись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5135" y="2189109"/>
            <a:ext cx="50798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9066" y="2189109"/>
            <a:ext cx="11788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графия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5878" y="2189109"/>
            <a:ext cx="78472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а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от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21687" y="2189109"/>
            <a:ext cx="78472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а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от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35878" y="2463428"/>
            <a:ext cx="112156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гриппа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1687" y="2463428"/>
            <a:ext cx="104823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LJGWRW+Arial-BoldMT"/>
                <a:cs typeface="LJGWRW+Arial-BoldMT"/>
              </a:rPr>
              <a:t>Ковид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0190" y="3009131"/>
            <a:ext cx="9952468" cy="1409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1</a:t>
            </a:r>
            <a:r>
              <a:rPr dirty="0" sz="1800" spc="14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Ивановꢀ</a:t>
            </a:r>
            <a:r>
              <a:rPr dirty="0" sz="18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РМПꢀ</a:t>
            </a:r>
            <a:r>
              <a:rPr dirty="0" sz="1800" spc="18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ИФАꢀ</a:t>
            </a:r>
            <a:r>
              <a:rPr dirty="0" sz="1800" spc="19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Hbs-Agꢀ</a:t>
            </a:r>
            <a:r>
              <a:rPr dirty="0" sz="1800" spc="14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Легкиеꢀиꢀ</a:t>
            </a:r>
            <a:r>
              <a:rPr dirty="0" sz="1800" spc="1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Здоровꢀотꢀ</a:t>
            </a:r>
            <a:r>
              <a:rPr dirty="0" sz="1800" spc="5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Совигрип</a:t>
            </a:r>
            <a:r>
              <a:rPr dirty="0" sz="1800" spc="1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26">
                <a:solidFill>
                  <a:srgbClr val="000000"/>
                </a:solidFill>
                <a:latin typeface="GCOIBU+ArialMT"/>
                <a:cs typeface="GCOIBU+ArialMT"/>
              </a:rPr>
              <a:t>Гамꢀ</a:t>
            </a:r>
          </a:p>
          <a:p>
            <a:pPr marL="370740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И.И.</a:t>
            </a:r>
            <a:r>
              <a:rPr dirty="0" sz="1800" spc="38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отꢀ</a:t>
            </a:r>
            <a:r>
              <a:rPr dirty="0" sz="1800" spc="40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наꢀ</a:t>
            </a:r>
            <a:r>
              <a:rPr dirty="0" sz="1800" spc="38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14">
                <a:solidFill>
                  <a:srgbClr val="000000"/>
                </a:solidFill>
                <a:latin typeface="GCOIBU+ArialMT"/>
                <a:cs typeface="GCOIBU+ArialMT"/>
              </a:rPr>
              <a:t>отꢀ</a:t>
            </a:r>
            <a:r>
              <a:rPr dirty="0" sz="1800" spc="57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сердцеꢀ</a:t>
            </a:r>
            <a:r>
              <a:rPr dirty="0" sz="1800" spc="2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07.05.24</a:t>
            </a:r>
            <a:r>
              <a:rPr dirty="0" sz="1800" spc="2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пꢀAA-ꢀ415ꢀ</a:t>
            </a:r>
            <a:r>
              <a:rPr dirty="0" sz="1800" spc="1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Ковидꢀ</a:t>
            </a:r>
          </a:p>
          <a:p>
            <a:pPr marL="1368762" marR="0">
              <a:lnSpc>
                <a:spcPts val="1886"/>
              </a:lnSpc>
              <a:spcBef>
                <a:spcPts val="23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26.04.</a:t>
            </a:r>
            <a:r>
              <a:rPr dirty="0" sz="1800" spc="1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000000"/>
                </a:solidFill>
                <a:latin typeface="GCOIBU+ArialMT"/>
                <a:cs typeface="GCOIBU+ArialMT"/>
              </a:rPr>
              <a:t>ВИЧꢀ</a:t>
            </a:r>
            <a:r>
              <a:rPr dirty="0" sz="1800" spc="2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26.04.2</a:t>
            </a:r>
            <a:r>
              <a:rPr dirty="0" sz="1800" spc="19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безꢀ</a:t>
            </a:r>
            <a:r>
              <a:rPr dirty="0" sz="1800" spc="153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отꢀ</a:t>
            </a:r>
            <a:r>
              <a:rPr dirty="0" sz="1800" spc="7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ВакꢀRI-</a:t>
            </a:r>
          </a:p>
          <a:p>
            <a:pPr marL="6615687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06.10.22\ꢀ</a:t>
            </a:r>
            <a:r>
              <a:rPr dirty="0" sz="1800" spc="1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515ꢀотꢀ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88952" y="3836663"/>
            <a:ext cx="1892732" cy="1134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24ꢀотр</a:t>
            </a:r>
            <a:r>
              <a:rPr dirty="0" sz="1800" spc="10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отꢀ</a:t>
            </a:r>
          </a:p>
          <a:p>
            <a:pPr marL="869612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26.04.</a:t>
            </a:r>
          </a:p>
          <a:p>
            <a:pPr marL="869612" marR="0">
              <a:lnSpc>
                <a:spcPts val="1886"/>
              </a:lnSpc>
              <a:spcBef>
                <a:spcPts val="23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24ꢀотр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25135" y="3836663"/>
            <a:ext cx="895575" cy="582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4ꢀотр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99066" y="3836663"/>
            <a:ext cx="1302562" cy="1134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патологи</a:t>
            </a:r>
          </a:p>
          <a:p>
            <a:pPr marL="0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иꢀꢀотꢀ</a:t>
            </a:r>
          </a:p>
          <a:p>
            <a:pPr marL="0" marR="0">
              <a:lnSpc>
                <a:spcPts val="1886"/>
              </a:lnSpc>
              <a:spcBef>
                <a:spcPts val="23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05.05.24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35878" y="4112507"/>
            <a:ext cx="1143292" cy="858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нетꢀнеꢀ</a:t>
            </a:r>
          </a:p>
          <a:p>
            <a:pPr marL="0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привитꢀ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21687" y="4112507"/>
            <a:ext cx="1372376" cy="1134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09.09.22ꢀ</a:t>
            </a:r>
          </a:p>
          <a:p>
            <a:pPr marL="0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переболе</a:t>
            </a:r>
          </a:p>
          <a:p>
            <a:pPr marL="0" marR="0">
              <a:lnSpc>
                <a:spcPts val="1886"/>
              </a:lnSpc>
              <a:spcBef>
                <a:spcPts val="23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лꢀвꢀ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21687" y="4940039"/>
            <a:ext cx="1393590" cy="858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сентябреꢀ</a:t>
            </a:r>
          </a:p>
          <a:p>
            <a:pPr marL="0" marR="0">
              <a:lnSpc>
                <a:spcPts val="1886"/>
              </a:lnSpc>
              <a:spcBef>
                <a:spcPts val="28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COIBU+ArialMT"/>
                <a:cs typeface="GCOIBU+ArialMT"/>
              </a:rPr>
              <a:t>2023ꢀ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2025-01-09T04:23:46-07:00</dcterms:modified>
</cp:coreProperties>
</file>